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61"/>
  </p:notesMasterIdLst>
  <p:handoutMasterIdLst>
    <p:handoutMasterId r:id="rId62"/>
  </p:handoutMasterIdLst>
  <p:sldIdLst>
    <p:sldId id="256" r:id="rId3"/>
    <p:sldId id="257" r:id="rId4"/>
    <p:sldId id="275" r:id="rId5"/>
    <p:sldId id="325" r:id="rId6"/>
    <p:sldId id="281" r:id="rId7"/>
    <p:sldId id="324" r:id="rId8"/>
    <p:sldId id="283" r:id="rId9"/>
    <p:sldId id="309" r:id="rId10"/>
    <p:sldId id="310" r:id="rId11"/>
    <p:sldId id="335" r:id="rId12"/>
    <p:sldId id="301" r:id="rId13"/>
    <p:sldId id="302" r:id="rId14"/>
    <p:sldId id="303" r:id="rId15"/>
    <p:sldId id="304" r:id="rId16"/>
    <p:sldId id="305" r:id="rId17"/>
    <p:sldId id="306" r:id="rId18"/>
    <p:sldId id="307" r:id="rId19"/>
    <p:sldId id="308" r:id="rId20"/>
    <p:sldId id="284" r:id="rId21"/>
    <p:sldId id="277" r:id="rId22"/>
    <p:sldId id="327" r:id="rId23"/>
    <p:sldId id="285" r:id="rId24"/>
    <p:sldId id="329" r:id="rId25"/>
    <p:sldId id="326" r:id="rId26"/>
    <p:sldId id="286" r:id="rId27"/>
    <p:sldId id="287" r:id="rId28"/>
    <p:sldId id="331" r:id="rId29"/>
    <p:sldId id="332" r:id="rId30"/>
    <p:sldId id="333" r:id="rId31"/>
    <p:sldId id="334" r:id="rId32"/>
    <p:sldId id="27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288" r:id="rId46"/>
    <p:sldId id="311" r:id="rId47"/>
    <p:sldId id="314" r:id="rId48"/>
    <p:sldId id="315" r:id="rId49"/>
    <p:sldId id="279" r:id="rId50"/>
    <p:sldId id="318" r:id="rId51"/>
    <p:sldId id="317" r:id="rId52"/>
    <p:sldId id="319" r:id="rId53"/>
    <p:sldId id="280" r:id="rId54"/>
    <p:sldId id="316" r:id="rId55"/>
    <p:sldId id="320" r:id="rId56"/>
    <p:sldId id="321" r:id="rId57"/>
    <p:sldId id="322" r:id="rId58"/>
    <p:sldId id="323" r:id="rId59"/>
    <p:sldId id="274"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5545"/>
    <a:srgbClr val="652C26"/>
    <a:srgbClr val="A7645C"/>
    <a:srgbClr val="D3CECE"/>
    <a:srgbClr val="F2C2BC"/>
    <a:srgbClr val="742117"/>
    <a:srgbClr val="A0863A"/>
    <a:srgbClr val="CDFBCF"/>
    <a:srgbClr val="DAEFC3"/>
    <a:srgbClr val="C0E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4E9530-CE9D-48E8-9824-4D1410E41F6E}" v="362" dt="2024-11-02T18:46:05.04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75" autoAdjust="0"/>
  </p:normalViewPr>
  <p:slideViewPr>
    <p:cSldViewPr snapToGrid="0">
      <p:cViewPr varScale="1">
        <p:scale>
          <a:sx n="104" d="100"/>
          <a:sy n="104" d="100"/>
        </p:scale>
        <p:origin x="83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9F5632D-3DCB-1FC9-73FF-B5DAAFA30D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6350838-7995-78C7-91DB-EB32706D8F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98B186-63D3-4305-80B8-34A7AA322DF9}" type="datetimeFigureOut">
              <a:rPr lang="it-IT" smtClean="0"/>
              <a:t>02/11/2024</a:t>
            </a:fld>
            <a:endParaRPr lang="it-IT"/>
          </a:p>
        </p:txBody>
      </p:sp>
      <p:sp>
        <p:nvSpPr>
          <p:cNvPr id="4" name="Segnaposto piè di pagina 3">
            <a:extLst>
              <a:ext uri="{FF2B5EF4-FFF2-40B4-BE49-F238E27FC236}">
                <a16:creationId xmlns:a16="http://schemas.microsoft.com/office/drawing/2014/main" id="{D95F1D8C-0765-75FB-67CA-0B01DBD127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A6829BF3-2736-6467-27D4-55A4D93A0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C5B64-80F7-4172-B3B3-548FC6FDA9E8}" type="slidenum">
              <a:rPr lang="it-IT" smtClean="0"/>
              <a:t>‹N›</a:t>
            </a:fld>
            <a:endParaRPr lang="it-IT"/>
          </a:p>
        </p:txBody>
      </p:sp>
    </p:spTree>
    <p:extLst>
      <p:ext uri="{BB962C8B-B14F-4D97-AF65-F5344CB8AC3E}">
        <p14:creationId xmlns:p14="http://schemas.microsoft.com/office/powerpoint/2010/main" val="403231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BC2C8-813C-4630-9B95-4856A906009C}" type="datetimeFigureOut">
              <a:rPr lang="it-IT" smtClean="0"/>
              <a:t>02/11/2024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A0766-FD45-498D-9CD3-74223787436B}" type="slidenum">
              <a:rPr lang="it-IT" smtClean="0"/>
              <a:t>‹N›</a:t>
            </a:fld>
            <a:endParaRPr lang="it-IT"/>
          </a:p>
        </p:txBody>
      </p:sp>
    </p:spTree>
    <p:extLst>
      <p:ext uri="{BB962C8B-B14F-4D97-AF65-F5344CB8AC3E}">
        <p14:creationId xmlns:p14="http://schemas.microsoft.com/office/powerpoint/2010/main" val="370046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17</a:t>
            </a:fld>
            <a:endParaRPr lang="it-IT"/>
          </a:p>
        </p:txBody>
      </p:sp>
    </p:spTree>
    <p:extLst>
      <p:ext uri="{BB962C8B-B14F-4D97-AF65-F5344CB8AC3E}">
        <p14:creationId xmlns:p14="http://schemas.microsoft.com/office/powerpoint/2010/main" val="160529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2CA0766-FD45-498D-9CD3-74223787436B}" type="slidenum">
              <a:rPr lang="it-IT" smtClean="0"/>
              <a:t>19</a:t>
            </a:fld>
            <a:endParaRPr lang="it-IT"/>
          </a:p>
        </p:txBody>
      </p:sp>
    </p:spTree>
    <p:extLst>
      <p:ext uri="{BB962C8B-B14F-4D97-AF65-F5344CB8AC3E}">
        <p14:creationId xmlns:p14="http://schemas.microsoft.com/office/powerpoint/2010/main" val="342645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6087BAC4-E244-4D49-9B18-CE7FAA9ED0D7}" type="datetime1">
              <a:rPr lang="it-IT" smtClean="0"/>
              <a:t>02/11/2024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36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374865FB-CA1A-4A26-9682-972EDD5FA521}" type="datetime1">
              <a:rPr lang="it-IT" smtClean="0"/>
              <a:t>02/11/2024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408041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7A5910-1E19-4DE5-B432-2FE899141D7F}" type="datetime1">
              <a:rPr lang="it-IT" smtClean="0"/>
              <a:t>02/11/2024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07088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7986E8-3775-0EDC-AD18-D66309DC569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BBE303D-1CA8-F955-388F-34A75954C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7D6E57C-5010-CD93-6C11-6521515AB7BC}"/>
              </a:ext>
            </a:extLst>
          </p:cNvPr>
          <p:cNvSpPr>
            <a:spLocks noGrp="1"/>
          </p:cNvSpPr>
          <p:nvPr>
            <p:ph type="dt" sz="half" idx="10"/>
          </p:nvPr>
        </p:nvSpPr>
        <p:spPr/>
        <p:txBody>
          <a:bodyPr/>
          <a:lstStyle/>
          <a:p>
            <a:fld id="{6071A94E-29C2-482D-80E6-3389F018A0F9}" type="datetime1">
              <a:rPr lang="it-IT" smtClean="0"/>
              <a:t>02/11/2024</a:t>
            </a:fld>
            <a:endParaRPr lang="it-IT"/>
          </a:p>
        </p:txBody>
      </p:sp>
      <p:sp>
        <p:nvSpPr>
          <p:cNvPr id="5" name="Segnaposto piè di pagina 4">
            <a:extLst>
              <a:ext uri="{FF2B5EF4-FFF2-40B4-BE49-F238E27FC236}">
                <a16:creationId xmlns:a16="http://schemas.microsoft.com/office/drawing/2014/main" id="{8FAB416A-F73E-131F-E6D1-9E92B4108E1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07E1133-3995-82D0-A730-DE3D6A48405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996144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438F2-AF5B-4BDC-02E1-6251A497F34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6FA6976-7310-A582-EF2A-3503D1963CB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CDE5A28-07F0-90B0-1D3E-3326B430F480}"/>
              </a:ext>
            </a:extLst>
          </p:cNvPr>
          <p:cNvSpPr>
            <a:spLocks noGrp="1"/>
          </p:cNvSpPr>
          <p:nvPr>
            <p:ph type="dt" sz="half" idx="10"/>
          </p:nvPr>
        </p:nvSpPr>
        <p:spPr/>
        <p:txBody>
          <a:bodyPr/>
          <a:lstStyle/>
          <a:p>
            <a:fld id="{DE93E23E-0C07-46BC-8E28-AA010629F01F}" type="datetime1">
              <a:rPr lang="it-IT" smtClean="0"/>
              <a:t>02/11/2024</a:t>
            </a:fld>
            <a:endParaRPr lang="it-IT"/>
          </a:p>
        </p:txBody>
      </p:sp>
      <p:sp>
        <p:nvSpPr>
          <p:cNvPr id="5" name="Segnaposto piè di pagina 4">
            <a:extLst>
              <a:ext uri="{FF2B5EF4-FFF2-40B4-BE49-F238E27FC236}">
                <a16:creationId xmlns:a16="http://schemas.microsoft.com/office/drawing/2014/main" id="{B71C017E-79A7-72A3-841F-34ABA8A5532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FC74B11-1A8A-7D1B-DD05-2F55E6326E8F}"/>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9577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3CC202-1DB2-7924-4C85-0617D6A2EF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1021410-D8AE-145E-2036-9B2A9DDDD4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5E2E864-BEA8-A39B-8B2A-AAD9DEA9C098}"/>
              </a:ext>
            </a:extLst>
          </p:cNvPr>
          <p:cNvSpPr>
            <a:spLocks noGrp="1"/>
          </p:cNvSpPr>
          <p:nvPr>
            <p:ph type="dt" sz="half" idx="10"/>
          </p:nvPr>
        </p:nvSpPr>
        <p:spPr/>
        <p:txBody>
          <a:bodyPr/>
          <a:lstStyle/>
          <a:p>
            <a:fld id="{DE0A9E65-023C-4D4A-910C-EC17536B3609}" type="datetime1">
              <a:rPr lang="it-IT" smtClean="0"/>
              <a:t>02/11/2024</a:t>
            </a:fld>
            <a:endParaRPr lang="it-IT"/>
          </a:p>
        </p:txBody>
      </p:sp>
      <p:sp>
        <p:nvSpPr>
          <p:cNvPr id="5" name="Segnaposto piè di pagina 4">
            <a:extLst>
              <a:ext uri="{FF2B5EF4-FFF2-40B4-BE49-F238E27FC236}">
                <a16:creationId xmlns:a16="http://schemas.microsoft.com/office/drawing/2014/main" id="{9D484D4C-A29B-E8E4-33E9-E5B7CE8414F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079B65-E77D-1168-DB4C-DF4AB2EF3611}"/>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634375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F1AEC2-98FF-3AA4-F0BA-613FE46AA4D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308BF08-DDC5-C8CE-AE45-AD6033B11E8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C8998D0-77D6-0D98-4BAB-13579B3830B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7AAF278-6582-9969-E0D7-91BB84706ED7}"/>
              </a:ext>
            </a:extLst>
          </p:cNvPr>
          <p:cNvSpPr>
            <a:spLocks noGrp="1"/>
          </p:cNvSpPr>
          <p:nvPr>
            <p:ph type="dt" sz="half" idx="10"/>
          </p:nvPr>
        </p:nvSpPr>
        <p:spPr/>
        <p:txBody>
          <a:bodyPr/>
          <a:lstStyle/>
          <a:p>
            <a:fld id="{10EE5406-0655-46CF-9ED6-5848EBE0005A}" type="datetime1">
              <a:rPr lang="it-IT" smtClean="0"/>
              <a:t>02/11/2024</a:t>
            </a:fld>
            <a:endParaRPr lang="it-IT"/>
          </a:p>
        </p:txBody>
      </p:sp>
      <p:sp>
        <p:nvSpPr>
          <p:cNvPr id="6" name="Segnaposto piè di pagina 5">
            <a:extLst>
              <a:ext uri="{FF2B5EF4-FFF2-40B4-BE49-F238E27FC236}">
                <a16:creationId xmlns:a16="http://schemas.microsoft.com/office/drawing/2014/main" id="{2B6956A5-CDBA-2AC9-C1A2-DDF32164D80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5929FA-D9C1-C478-E46B-00010576630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012906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EF022C-1938-A0FE-CBC8-47B26099B4A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1C0961-BA33-6A18-85A4-1DD672ED74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ABA9BA6-DE17-B412-56DE-86509B9D4E8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633F1D4-F129-07BD-676F-AE0A5440BC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2FF2D8-DC2D-894D-A858-55B8A80F52E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6B0DA04-CD40-A030-38D6-FECAF1A03654}"/>
              </a:ext>
            </a:extLst>
          </p:cNvPr>
          <p:cNvSpPr>
            <a:spLocks noGrp="1"/>
          </p:cNvSpPr>
          <p:nvPr>
            <p:ph type="dt" sz="half" idx="10"/>
          </p:nvPr>
        </p:nvSpPr>
        <p:spPr/>
        <p:txBody>
          <a:bodyPr/>
          <a:lstStyle/>
          <a:p>
            <a:fld id="{4FAE69D8-DDAE-4E09-8729-C0EB5F3036BA}" type="datetime1">
              <a:rPr lang="it-IT" smtClean="0"/>
              <a:t>02/11/2024</a:t>
            </a:fld>
            <a:endParaRPr lang="it-IT"/>
          </a:p>
        </p:txBody>
      </p:sp>
      <p:sp>
        <p:nvSpPr>
          <p:cNvPr id="8" name="Segnaposto piè di pagina 7">
            <a:extLst>
              <a:ext uri="{FF2B5EF4-FFF2-40B4-BE49-F238E27FC236}">
                <a16:creationId xmlns:a16="http://schemas.microsoft.com/office/drawing/2014/main" id="{5F228860-7E7C-3805-8DBD-28C964B95D5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D1A9C6C-FD0C-C549-EF90-985A04DC98B7}"/>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135629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35DAC7-EBE3-F14F-D0BF-BFCBEC7C841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E4F37FF-9DA9-16CC-5993-4AB2CF15B837}"/>
              </a:ext>
            </a:extLst>
          </p:cNvPr>
          <p:cNvSpPr>
            <a:spLocks noGrp="1"/>
          </p:cNvSpPr>
          <p:nvPr>
            <p:ph type="dt" sz="half" idx="10"/>
          </p:nvPr>
        </p:nvSpPr>
        <p:spPr/>
        <p:txBody>
          <a:bodyPr/>
          <a:lstStyle/>
          <a:p>
            <a:fld id="{F3738684-8E7C-4A9B-ACA6-C0E097E07EDD}" type="datetime1">
              <a:rPr lang="it-IT" smtClean="0"/>
              <a:t>02/11/2024</a:t>
            </a:fld>
            <a:endParaRPr lang="it-IT"/>
          </a:p>
        </p:txBody>
      </p:sp>
      <p:sp>
        <p:nvSpPr>
          <p:cNvPr id="4" name="Segnaposto piè di pagina 3">
            <a:extLst>
              <a:ext uri="{FF2B5EF4-FFF2-40B4-BE49-F238E27FC236}">
                <a16:creationId xmlns:a16="http://schemas.microsoft.com/office/drawing/2014/main" id="{7E1CA0B1-B97A-B9AE-CBBA-C55B32296D9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999AE07-7491-7970-BA8C-DA9BFDB8252A}"/>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41084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59EDFEC-3909-DB0F-0974-96211CD77B17}"/>
              </a:ext>
            </a:extLst>
          </p:cNvPr>
          <p:cNvSpPr>
            <a:spLocks noGrp="1"/>
          </p:cNvSpPr>
          <p:nvPr>
            <p:ph type="dt" sz="half" idx="10"/>
          </p:nvPr>
        </p:nvSpPr>
        <p:spPr/>
        <p:txBody>
          <a:bodyPr/>
          <a:lstStyle/>
          <a:p>
            <a:fld id="{0D4466D4-38C4-494A-B979-426F895CE72E}" type="datetime1">
              <a:rPr lang="it-IT" smtClean="0"/>
              <a:t>02/11/2024</a:t>
            </a:fld>
            <a:endParaRPr lang="it-IT"/>
          </a:p>
        </p:txBody>
      </p:sp>
      <p:sp>
        <p:nvSpPr>
          <p:cNvPr id="3" name="Segnaposto piè di pagina 2">
            <a:extLst>
              <a:ext uri="{FF2B5EF4-FFF2-40B4-BE49-F238E27FC236}">
                <a16:creationId xmlns:a16="http://schemas.microsoft.com/office/drawing/2014/main" id="{31EBF171-0462-C79C-E156-318727DA1B2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C785DE4-D5FF-B989-FF8C-5E55A90F61CE}"/>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744279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5E6A33-A787-0542-59AD-4E267F920E7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5D1E5D-2A51-F5AF-E01E-E11AA5C19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EA2C7B2-29A4-7CC5-C559-07E14BD2E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559A406-E23B-A492-0EFC-41794E05AA06}"/>
              </a:ext>
            </a:extLst>
          </p:cNvPr>
          <p:cNvSpPr>
            <a:spLocks noGrp="1"/>
          </p:cNvSpPr>
          <p:nvPr>
            <p:ph type="dt" sz="half" idx="10"/>
          </p:nvPr>
        </p:nvSpPr>
        <p:spPr/>
        <p:txBody>
          <a:bodyPr/>
          <a:lstStyle/>
          <a:p>
            <a:fld id="{D0BAE8B1-BA79-4D2A-AF9F-A74F53D70564}" type="datetime1">
              <a:rPr lang="it-IT" smtClean="0"/>
              <a:t>02/11/2024</a:t>
            </a:fld>
            <a:endParaRPr lang="it-IT"/>
          </a:p>
        </p:txBody>
      </p:sp>
      <p:sp>
        <p:nvSpPr>
          <p:cNvPr id="6" name="Segnaposto piè di pagina 5">
            <a:extLst>
              <a:ext uri="{FF2B5EF4-FFF2-40B4-BE49-F238E27FC236}">
                <a16:creationId xmlns:a16="http://schemas.microsoft.com/office/drawing/2014/main" id="{6724F802-671C-2C7D-836F-0FE96BA9110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09E001D-0878-399D-76A2-6494F2DFB429}"/>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79039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2274E02-D38B-41F2-BDBD-0786504C8C6E}" type="datetime1">
              <a:rPr lang="it-IT" smtClean="0"/>
              <a:t>02/11/2024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sp>
        <p:nvSpPr>
          <p:cNvPr id="7" name="Rettangolo 6">
            <a:extLst>
              <a:ext uri="{FF2B5EF4-FFF2-40B4-BE49-F238E27FC236}">
                <a16:creationId xmlns:a16="http://schemas.microsoft.com/office/drawing/2014/main" id="{F0DD991B-73C3-DD2E-88F0-466FBE1A9BD3}"/>
              </a:ext>
            </a:extLst>
          </p:cNvPr>
          <p:cNvSpPr/>
          <p:nvPr userDrawn="1"/>
        </p:nvSpPr>
        <p:spPr>
          <a:xfrm>
            <a:off x="9093200" y="286603"/>
            <a:ext cx="2062480" cy="735330"/>
          </a:xfrm>
          <a:prstGeom prst="rect">
            <a:avLst/>
          </a:prstGeom>
          <a:blipFill dpi="0" rotWithShape="1">
            <a:blip r:embed="rId2">
              <a:alphaModFix amt="7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12750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62CD04-19FA-1AD2-3B3F-4FFF73AEEFC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1AEFCD4-A0DB-E956-598A-84619637D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54EC483-65DB-252A-A8C8-C5006475F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37DACC4-E4F5-577E-9F25-121A4784748D}"/>
              </a:ext>
            </a:extLst>
          </p:cNvPr>
          <p:cNvSpPr>
            <a:spLocks noGrp="1"/>
          </p:cNvSpPr>
          <p:nvPr>
            <p:ph type="dt" sz="half" idx="10"/>
          </p:nvPr>
        </p:nvSpPr>
        <p:spPr/>
        <p:txBody>
          <a:bodyPr/>
          <a:lstStyle/>
          <a:p>
            <a:fld id="{3090213D-3058-4C45-A976-B7B147814A73}" type="datetime1">
              <a:rPr lang="it-IT" smtClean="0"/>
              <a:t>02/11/2024</a:t>
            </a:fld>
            <a:endParaRPr lang="it-IT"/>
          </a:p>
        </p:txBody>
      </p:sp>
      <p:sp>
        <p:nvSpPr>
          <p:cNvPr id="6" name="Segnaposto piè di pagina 5">
            <a:extLst>
              <a:ext uri="{FF2B5EF4-FFF2-40B4-BE49-F238E27FC236}">
                <a16:creationId xmlns:a16="http://schemas.microsoft.com/office/drawing/2014/main" id="{5A545586-A483-6475-F386-FBCA7022BD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E0A602D-3F57-1C90-1FE6-D2FE550DCA38}"/>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2563528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81F3B5-31AC-4113-EE96-C67B9AD3AB3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EB944E0-7E62-B594-8629-3EEEADF7514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B29BD0-5AD3-FED8-7F7E-2CC29C625FCD}"/>
              </a:ext>
            </a:extLst>
          </p:cNvPr>
          <p:cNvSpPr>
            <a:spLocks noGrp="1"/>
          </p:cNvSpPr>
          <p:nvPr>
            <p:ph type="dt" sz="half" idx="10"/>
          </p:nvPr>
        </p:nvSpPr>
        <p:spPr/>
        <p:txBody>
          <a:bodyPr/>
          <a:lstStyle/>
          <a:p>
            <a:fld id="{8919F0C3-DE0F-4B23-85A1-CA8BC7485857}" type="datetime1">
              <a:rPr lang="it-IT" smtClean="0"/>
              <a:t>02/11/2024</a:t>
            </a:fld>
            <a:endParaRPr lang="it-IT"/>
          </a:p>
        </p:txBody>
      </p:sp>
      <p:sp>
        <p:nvSpPr>
          <p:cNvPr id="5" name="Segnaposto piè di pagina 4">
            <a:extLst>
              <a:ext uri="{FF2B5EF4-FFF2-40B4-BE49-F238E27FC236}">
                <a16:creationId xmlns:a16="http://schemas.microsoft.com/office/drawing/2014/main" id="{05EF8454-E228-9226-30D3-E4478E24797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652D9D4-E1B4-8195-A2BA-ACBE21FFE806}"/>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3811681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CFF3A4-230E-35C1-11E0-72CA509157A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162C172-015F-E603-F04A-E077C921FB3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2E0869-F4AE-0A57-AA7A-F43CECFECC0D}"/>
              </a:ext>
            </a:extLst>
          </p:cNvPr>
          <p:cNvSpPr>
            <a:spLocks noGrp="1"/>
          </p:cNvSpPr>
          <p:nvPr>
            <p:ph type="dt" sz="half" idx="10"/>
          </p:nvPr>
        </p:nvSpPr>
        <p:spPr/>
        <p:txBody>
          <a:bodyPr/>
          <a:lstStyle/>
          <a:p>
            <a:fld id="{2D2EE9A5-79DA-4E68-B9B7-1D006700F9B9}" type="datetime1">
              <a:rPr lang="it-IT" smtClean="0"/>
              <a:t>02/11/2024</a:t>
            </a:fld>
            <a:endParaRPr lang="it-IT"/>
          </a:p>
        </p:txBody>
      </p:sp>
      <p:sp>
        <p:nvSpPr>
          <p:cNvPr id="5" name="Segnaposto piè di pagina 4">
            <a:extLst>
              <a:ext uri="{FF2B5EF4-FFF2-40B4-BE49-F238E27FC236}">
                <a16:creationId xmlns:a16="http://schemas.microsoft.com/office/drawing/2014/main" id="{1D79D912-E57E-E8F6-C7DD-C1E2B5692FE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9B0029-F302-0460-83A3-ED58BCE97FAC}"/>
              </a:ext>
            </a:extLst>
          </p:cNvPr>
          <p:cNvSpPr>
            <a:spLocks noGrp="1"/>
          </p:cNvSpPr>
          <p:nvPr>
            <p:ph type="sldNum" sz="quarter" idx="12"/>
          </p:nvPr>
        </p:nvSpPr>
        <p:spPr/>
        <p:txBody>
          <a:bodyPr/>
          <a:lstStyle/>
          <a:p>
            <a:fld id="{2B575928-C745-4B88-9ED6-F3687D8CE6A6}" type="slidenum">
              <a:rPr lang="it-IT" smtClean="0"/>
              <a:t>‹N›</a:t>
            </a:fld>
            <a:endParaRPr lang="it-IT"/>
          </a:p>
        </p:txBody>
      </p:sp>
    </p:spTree>
    <p:extLst>
      <p:ext uri="{BB962C8B-B14F-4D97-AF65-F5344CB8AC3E}">
        <p14:creationId xmlns:p14="http://schemas.microsoft.com/office/powerpoint/2010/main" val="168655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A91F644-ACC7-4A55-B730-89CDD5113B3C}" type="datetime1">
              <a:rPr lang="it-IT" smtClean="0"/>
              <a:t>02/11/2024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45F3A66-21F8-40A4-A640-B574BBB16F93}"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97278"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BB7C9B0E-61A7-4D94-8A50-8BCFBCC19F29}" type="datetime1">
              <a:rPr lang="it-IT" smtClean="0"/>
              <a:t>02/11/2024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83476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E7712AE0-8456-4000-8F0B-B7385BBF0B95}" type="datetime1">
              <a:rPr lang="it-IT" smtClean="0"/>
              <a:t>02/11/2024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39035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1F9305B-681D-45FE-86F8-B56C0D7EB809}" type="datetime1">
              <a:rPr lang="it-IT" smtClean="0"/>
              <a:t>02/11/2024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532258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532033-E7AE-47B3-A7D8-7E237E593C64}" type="datetime1">
              <a:rPr lang="it-IT" smtClean="0"/>
              <a:t>02/11/2024</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4660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FDE6BBB-EF60-4718-A3B3-B67CF19F1571}" type="datetime1">
              <a:rPr lang="it-IT" smtClean="0"/>
              <a:t>02/11/2024</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45F3A66-21F8-40A4-A640-B574BBB16F93}" type="slidenum">
              <a:rPr lang="it-IT" smtClean="0"/>
              <a:t>‹N›</a:t>
            </a:fld>
            <a:endParaRPr lang="it-IT"/>
          </a:p>
        </p:txBody>
      </p:sp>
    </p:spTree>
    <p:extLst>
      <p:ext uri="{BB962C8B-B14F-4D97-AF65-F5344CB8AC3E}">
        <p14:creationId xmlns:p14="http://schemas.microsoft.com/office/powerpoint/2010/main" val="369166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DD2E1A-B165-4284-9529-7A9DA0CE6976}" type="datetime1">
              <a:rPr lang="it-IT" smtClean="0"/>
              <a:t>02/11/2024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45F3A66-21F8-40A4-A640-B574BBB16F93}" type="slidenum">
              <a:rPr lang="it-IT" smtClean="0"/>
              <a:t>‹N›</a:t>
            </a:fld>
            <a:endParaRPr lang="it-IT"/>
          </a:p>
        </p:txBody>
      </p:sp>
    </p:spTree>
    <p:extLst>
      <p:ext uri="{BB962C8B-B14F-4D97-AF65-F5344CB8AC3E}">
        <p14:creationId xmlns:p14="http://schemas.microsoft.com/office/powerpoint/2010/main" val="211444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46361E-D1F4-4ABC-8AEE-19BE27AABCFB}" type="datetime1">
              <a:rPr lang="it-IT" smtClean="0"/>
              <a:t>02/11/2024</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5F3A66-21F8-40A4-A640-B574BBB16F93}"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497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E11ABFA-E094-5E57-2D35-380943A4BB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1CBDBBB-D9D9-35BB-A59C-DF251CB95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0BCFF41-EABC-90EC-1288-829E0E2D5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64069-AF1E-4527-A6E5-1363D01EC58F}" type="datetime1">
              <a:rPr lang="it-IT" smtClean="0"/>
              <a:t>02/11/2024</a:t>
            </a:fld>
            <a:endParaRPr lang="it-IT"/>
          </a:p>
        </p:txBody>
      </p:sp>
      <p:sp>
        <p:nvSpPr>
          <p:cNvPr id="5" name="Segnaposto piè di pagina 4">
            <a:extLst>
              <a:ext uri="{FF2B5EF4-FFF2-40B4-BE49-F238E27FC236}">
                <a16:creationId xmlns:a16="http://schemas.microsoft.com/office/drawing/2014/main" id="{249B901C-FF28-8CD9-DF8B-249A2E557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1DC46B9-7077-CB9F-3E9D-F80F871FA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75928-C745-4B88-9ED6-F3687D8CE6A6}" type="slidenum">
              <a:rPr lang="it-IT" smtClean="0"/>
              <a:t>‹N›</a:t>
            </a:fld>
            <a:endParaRPr lang="it-IT"/>
          </a:p>
        </p:txBody>
      </p:sp>
    </p:spTree>
    <p:extLst>
      <p:ext uri="{BB962C8B-B14F-4D97-AF65-F5344CB8AC3E}">
        <p14:creationId xmlns:p14="http://schemas.microsoft.com/office/powerpoint/2010/main" val="10331523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facebookresearch/detectron2.gi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D5076A4-AF24-94FC-6CC6-579B812B9DF5}"/>
              </a:ext>
            </a:extLst>
          </p:cNvPr>
          <p:cNvSpPr txBox="1"/>
          <p:nvPr/>
        </p:nvSpPr>
        <p:spPr>
          <a:xfrm>
            <a:off x="4346162" y="336883"/>
            <a:ext cx="3499677" cy="461665"/>
          </a:xfrm>
          <a:prstGeom prst="rect">
            <a:avLst/>
          </a:prstGeom>
          <a:noFill/>
        </p:spPr>
        <p:txBody>
          <a:bodyPr wrap="none" rtlCol="0">
            <a:spAutoFit/>
          </a:bodyPr>
          <a:lstStyle/>
          <a:p>
            <a:pPr algn="ctr"/>
            <a:r>
              <a:rPr lang="it-IT" sz="2400" b="1">
                <a:latin typeface="Times New Roman" panose="02020603050405020304" pitchFamily="18" charset="0"/>
                <a:cs typeface="Times New Roman" panose="02020603050405020304" pitchFamily="18" charset="0"/>
              </a:rPr>
              <a:t>Università della Calabria</a:t>
            </a:r>
          </a:p>
        </p:txBody>
      </p:sp>
      <p:sp>
        <p:nvSpPr>
          <p:cNvPr id="5" name="CasellaDiTesto 4">
            <a:extLst>
              <a:ext uri="{FF2B5EF4-FFF2-40B4-BE49-F238E27FC236}">
                <a16:creationId xmlns:a16="http://schemas.microsoft.com/office/drawing/2014/main" id="{3402EA27-B62F-1F90-906B-44F5419B447A}"/>
              </a:ext>
            </a:extLst>
          </p:cNvPr>
          <p:cNvSpPr txBox="1"/>
          <p:nvPr/>
        </p:nvSpPr>
        <p:spPr>
          <a:xfrm>
            <a:off x="3441788" y="798548"/>
            <a:ext cx="5308424" cy="646331"/>
          </a:xfrm>
          <a:prstGeom prst="rect">
            <a:avLst/>
          </a:prstGeom>
          <a:noFill/>
        </p:spPr>
        <p:txBody>
          <a:bodyPr wrap="square" rtlCol="0">
            <a:spAutoFit/>
          </a:bodyPr>
          <a:lstStyle/>
          <a:p>
            <a:pPr algn="ctr"/>
            <a:r>
              <a:rPr lang="it-IT" b="1">
                <a:latin typeface="Times New Roman" panose="02020603050405020304" pitchFamily="18" charset="0"/>
                <a:cs typeface="Times New Roman" panose="02020603050405020304" pitchFamily="18" charset="0"/>
              </a:rPr>
              <a:t>Dipartimento di Ingegneria Informatica, Modellistica, Elettronica e Sistemistica</a:t>
            </a:r>
          </a:p>
        </p:txBody>
      </p:sp>
      <p:pic>
        <p:nvPicPr>
          <p:cNvPr id="8" name="Immagine 7">
            <a:extLst>
              <a:ext uri="{FF2B5EF4-FFF2-40B4-BE49-F238E27FC236}">
                <a16:creationId xmlns:a16="http://schemas.microsoft.com/office/drawing/2014/main" id="{A59BC149-E6A5-DCB1-5CE3-FF5A6682100B}"/>
              </a:ext>
            </a:extLst>
          </p:cNvPr>
          <p:cNvPicPr>
            <a:picLocks noChangeAspect="1"/>
          </p:cNvPicPr>
          <p:nvPr/>
        </p:nvPicPr>
        <p:blipFill>
          <a:blip r:embed="rId2" cstate="print"/>
          <a:srcRect/>
          <a:stretch>
            <a:fillRect/>
          </a:stretch>
        </p:blipFill>
        <p:spPr bwMode="auto">
          <a:xfrm>
            <a:off x="5064758" y="1609014"/>
            <a:ext cx="2062480" cy="735330"/>
          </a:xfrm>
          <a:prstGeom prst="rect">
            <a:avLst/>
          </a:prstGeom>
          <a:noFill/>
          <a:ln w="9525">
            <a:noFill/>
            <a:miter lim="800000"/>
            <a:headEnd/>
            <a:tailEnd/>
          </a:ln>
        </p:spPr>
      </p:pic>
      <p:sp>
        <p:nvSpPr>
          <p:cNvPr id="9" name="CasellaDiTesto 8">
            <a:extLst>
              <a:ext uri="{FF2B5EF4-FFF2-40B4-BE49-F238E27FC236}">
                <a16:creationId xmlns:a16="http://schemas.microsoft.com/office/drawing/2014/main" id="{79ABF402-67D2-CCB8-CF4D-DD8807A94DF4}"/>
              </a:ext>
            </a:extLst>
          </p:cNvPr>
          <p:cNvSpPr txBox="1"/>
          <p:nvPr/>
        </p:nvSpPr>
        <p:spPr>
          <a:xfrm>
            <a:off x="3809090" y="2503766"/>
            <a:ext cx="4573816" cy="400110"/>
          </a:xfrm>
          <a:prstGeom prst="rect">
            <a:avLst/>
          </a:prstGeom>
          <a:noFill/>
        </p:spPr>
        <p:txBody>
          <a:bodyPr wrap="none" rtlCol="0">
            <a:spAutoFit/>
          </a:bodyPr>
          <a:lstStyle/>
          <a:p>
            <a:pPr algn="ctr"/>
            <a:r>
              <a:rPr lang="it-IT" sz="2000" err="1">
                <a:latin typeface="Times New Roman" panose="02020603050405020304" pitchFamily="18" charset="0"/>
                <a:cs typeface="Times New Roman" panose="02020603050405020304" pitchFamily="18" charset="0"/>
              </a:rPr>
              <a:t>Master’s</a:t>
            </a:r>
            <a:r>
              <a:rPr lang="it-IT" sz="2000">
                <a:latin typeface="Times New Roman" panose="02020603050405020304" pitchFamily="18" charset="0"/>
                <a:cs typeface="Times New Roman" panose="02020603050405020304" pitchFamily="18" charset="0"/>
              </a:rPr>
              <a:t> Degree in Electronic Engineering</a:t>
            </a:r>
          </a:p>
        </p:txBody>
      </p:sp>
      <p:sp>
        <p:nvSpPr>
          <p:cNvPr id="10" name="CasellaDiTesto 9">
            <a:extLst>
              <a:ext uri="{FF2B5EF4-FFF2-40B4-BE49-F238E27FC236}">
                <a16:creationId xmlns:a16="http://schemas.microsoft.com/office/drawing/2014/main" id="{B7BBD5AB-8847-9B08-677A-7AADA57FE9E3}"/>
              </a:ext>
            </a:extLst>
          </p:cNvPr>
          <p:cNvSpPr txBox="1"/>
          <p:nvPr/>
        </p:nvSpPr>
        <p:spPr>
          <a:xfrm>
            <a:off x="1963099" y="3097189"/>
            <a:ext cx="8265797" cy="400110"/>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Detection and Segmentation of Transmission Towers and Power Lines</a:t>
            </a:r>
            <a:endParaRPr lang="it-IT" sz="2000" b="1">
              <a:latin typeface="Times New Roman" panose="02020603050405020304" pitchFamily="18" charset="0"/>
              <a:cs typeface="Times New Roman" panose="02020603050405020304" pitchFamily="18" charset="0"/>
            </a:endParaRPr>
          </a:p>
        </p:txBody>
      </p:sp>
      <p:sp>
        <p:nvSpPr>
          <p:cNvPr id="13" name="CasellaDiTesto 12">
            <a:extLst>
              <a:ext uri="{FF2B5EF4-FFF2-40B4-BE49-F238E27FC236}">
                <a16:creationId xmlns:a16="http://schemas.microsoft.com/office/drawing/2014/main" id="{BB03655C-7BA8-9E0B-0355-EFB0271009F7}"/>
              </a:ext>
            </a:extLst>
          </p:cNvPr>
          <p:cNvSpPr txBox="1"/>
          <p:nvPr/>
        </p:nvSpPr>
        <p:spPr>
          <a:xfrm>
            <a:off x="1005182" y="4211753"/>
            <a:ext cx="1338828" cy="646331"/>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Prof. Manco</a:t>
            </a:r>
          </a:p>
          <a:p>
            <a:r>
              <a:rPr lang="it-IT" dirty="0">
                <a:latin typeface="Times New Roman" panose="02020603050405020304" pitchFamily="18" charset="0"/>
                <a:cs typeface="Times New Roman" panose="02020603050405020304" pitchFamily="18" charset="0"/>
              </a:rPr>
              <a:t>Prof. Pisani</a:t>
            </a:r>
          </a:p>
        </p:txBody>
      </p:sp>
      <p:sp>
        <p:nvSpPr>
          <p:cNvPr id="16" name="CasellaDiTesto 15">
            <a:extLst>
              <a:ext uri="{FF2B5EF4-FFF2-40B4-BE49-F238E27FC236}">
                <a16:creationId xmlns:a16="http://schemas.microsoft.com/office/drawing/2014/main" id="{2C57E8EC-D36E-89A8-5258-385FB2B7A5C3}"/>
              </a:ext>
            </a:extLst>
          </p:cNvPr>
          <p:cNvSpPr txBox="1"/>
          <p:nvPr/>
        </p:nvSpPr>
        <p:spPr>
          <a:xfrm>
            <a:off x="8392463" y="4211754"/>
            <a:ext cx="2794355" cy="646331"/>
          </a:xfrm>
          <a:prstGeom prst="rect">
            <a:avLst/>
          </a:prstGeom>
          <a:noFill/>
        </p:spPr>
        <p:txBody>
          <a:bodyPr wrap="none" rtlCol="0">
            <a:spAutoFit/>
          </a:bodyPr>
          <a:lstStyle/>
          <a:p>
            <a:pPr algn="r"/>
            <a:r>
              <a:rPr lang="it-IT" dirty="0">
                <a:latin typeface="Times New Roman" panose="02020603050405020304" pitchFamily="18" charset="0"/>
                <a:cs typeface="Times New Roman" panose="02020603050405020304" pitchFamily="18" charset="0"/>
              </a:rPr>
              <a:t>Giorgio Ubbriaco, 247284</a:t>
            </a:r>
          </a:p>
          <a:p>
            <a:pPr algn="r"/>
            <a:r>
              <a:rPr lang="it-IT" dirty="0">
                <a:latin typeface="Times New Roman" panose="02020603050405020304" pitchFamily="18" charset="0"/>
                <a:cs typeface="Times New Roman" panose="02020603050405020304" pitchFamily="18" charset="0"/>
              </a:rPr>
              <a:t>Francesco Nicoletti, 242530</a:t>
            </a:r>
          </a:p>
        </p:txBody>
      </p:sp>
      <p:sp>
        <p:nvSpPr>
          <p:cNvPr id="17" name="CasellaDiTesto 16">
            <a:extLst>
              <a:ext uri="{FF2B5EF4-FFF2-40B4-BE49-F238E27FC236}">
                <a16:creationId xmlns:a16="http://schemas.microsoft.com/office/drawing/2014/main" id="{2121154D-519B-6BFA-995A-036090B0E1D5}"/>
              </a:ext>
            </a:extLst>
          </p:cNvPr>
          <p:cNvSpPr txBox="1"/>
          <p:nvPr/>
        </p:nvSpPr>
        <p:spPr>
          <a:xfrm>
            <a:off x="5018427" y="5248986"/>
            <a:ext cx="2155142" cy="461665"/>
          </a:xfrm>
          <a:prstGeom prst="rect">
            <a:avLst/>
          </a:prstGeom>
          <a:noFill/>
        </p:spPr>
        <p:txBody>
          <a:bodyPr wrap="none" rtlCol="0">
            <a:spAutoFit/>
          </a:bodyPr>
          <a:lstStyle/>
          <a:p>
            <a:pPr algn="ctr"/>
            <a:r>
              <a:rPr lang="it-IT" sz="2400">
                <a:latin typeface="Times New Roman" panose="02020603050405020304" pitchFamily="18" charset="0"/>
                <a:cs typeface="Times New Roman" panose="02020603050405020304" pitchFamily="18" charset="0"/>
              </a:rPr>
              <a:t>A.Y. 2023-2024</a:t>
            </a:r>
          </a:p>
        </p:txBody>
      </p:sp>
      <p:sp>
        <p:nvSpPr>
          <p:cNvPr id="20" name="CasellaDiTesto 19">
            <a:extLst>
              <a:ext uri="{FF2B5EF4-FFF2-40B4-BE49-F238E27FC236}">
                <a16:creationId xmlns:a16="http://schemas.microsoft.com/office/drawing/2014/main" id="{0A5CDC37-389A-6D60-8ABA-6AAF4B9E8B08}"/>
              </a:ext>
            </a:extLst>
          </p:cNvPr>
          <p:cNvSpPr txBox="1"/>
          <p:nvPr/>
        </p:nvSpPr>
        <p:spPr>
          <a:xfrm>
            <a:off x="545264" y="3550207"/>
            <a:ext cx="11101468" cy="463397"/>
          </a:xfrm>
          <a:prstGeom prst="rect">
            <a:avLst/>
          </a:prstGeom>
          <a:noFill/>
        </p:spPr>
        <p:txBody>
          <a:bodyPr wrap="square">
            <a:spAutoFit/>
          </a:bodyPr>
          <a:lstStyle/>
          <a:p>
            <a:pPr algn="ctr">
              <a:lnSpc>
                <a:spcPct val="150000"/>
              </a:lnSpc>
              <a:spcAft>
                <a:spcPts val="1800"/>
              </a:spcAft>
            </a:pPr>
            <a:r>
              <a:rPr lang="it-IT" sz="1800" b="1">
                <a:effectLst/>
                <a:latin typeface="Times New Roman" panose="02020603050405020304" pitchFamily="18" charset="0"/>
                <a:ea typeface="Times New Roman" panose="02020603050405020304" pitchFamily="18" charset="0"/>
                <a:cs typeface="Times New Roman" panose="02020603050405020304" pitchFamily="18" charset="0"/>
              </a:rPr>
              <a:t>________________________________________________________________________________________</a:t>
            </a:r>
            <a:endParaRPr lang="it-IT" sz="24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61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FAC2D-5D37-9A5A-9108-297797055EB2}"/>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FCD3E99E-89DA-2734-D100-5DD37A451057}"/>
              </a:ext>
            </a:extLst>
          </p:cNvPr>
          <p:cNvSpPr>
            <a:spLocks noGrp="1"/>
          </p:cNvSpPr>
          <p:nvPr>
            <p:ph type="title"/>
          </p:nvPr>
        </p:nvSpPr>
        <p:spPr>
          <a:xfrm>
            <a:off x="1097280" y="286603"/>
            <a:ext cx="7991856" cy="1450757"/>
          </a:xfrm>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Transforms</a:t>
            </a:r>
            <a:r>
              <a:rPr lang="it-IT" sz="4000" b="1" dirty="0">
                <a:solidFill>
                  <a:schemeClr val="tx1"/>
                </a:solidFill>
                <a:latin typeface="Times New Roman" panose="02020603050405020304" pitchFamily="18" charset="0"/>
                <a:cs typeface="Times New Roman" panose="02020603050405020304" pitchFamily="18" charset="0"/>
              </a:rPr>
              <a:t> and data </a:t>
            </a:r>
            <a:r>
              <a:rPr lang="it-IT" sz="4000" b="1" dirty="0" err="1">
                <a:solidFill>
                  <a:schemeClr val="tx1"/>
                </a:solidFill>
                <a:latin typeface="Times New Roman" panose="02020603050405020304" pitchFamily="18" charset="0"/>
                <a:cs typeface="Times New Roman" panose="02020603050405020304" pitchFamily="18" charset="0"/>
              </a:rPr>
              <a:t>augmentation</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FCF478C4-2CEB-7EC0-D98D-2BC701142094}"/>
              </a:ext>
            </a:extLst>
          </p:cNvPr>
          <p:cNvSpPr>
            <a:spLocks noGrp="1"/>
          </p:cNvSpPr>
          <p:nvPr>
            <p:ph idx="1"/>
          </p:nvPr>
        </p:nvSpPr>
        <p:spPr>
          <a:xfrm>
            <a:off x="1097280" y="1845734"/>
            <a:ext cx="10058400" cy="4878916"/>
          </a:xfrm>
        </p:spPr>
        <p:txBody>
          <a:bodyPr numCol="1">
            <a:normAutofit fontScale="55000" lnSpcReduction="20000"/>
          </a:bodyPr>
          <a:lstStyle/>
          <a:p>
            <a:pPr marL="201168" lvl="1" indent="0" algn="just">
              <a:buNone/>
            </a:pPr>
            <a:r>
              <a:rPr lang="it-IT" sz="3300" dirty="0">
                <a:solidFill>
                  <a:schemeClr val="tx1"/>
                </a:solidFill>
              </a:rPr>
              <a:t>Il nuovo dataset (</a:t>
            </a:r>
            <a:r>
              <a:rPr lang="it-IT" sz="3300" b="1" dirty="0" err="1">
                <a:solidFill>
                  <a:schemeClr val="tx1"/>
                </a:solidFill>
              </a:rPr>
              <a:t>trainingset</a:t>
            </a:r>
            <a:r>
              <a:rPr lang="it-IT" sz="3300" b="1" dirty="0">
                <a:solidFill>
                  <a:schemeClr val="tx1"/>
                </a:solidFill>
              </a:rPr>
              <a:t> </a:t>
            </a:r>
            <a:r>
              <a:rPr lang="it-IT" sz="3300" b="1" dirty="0" err="1">
                <a:solidFill>
                  <a:schemeClr val="tx1"/>
                </a:solidFill>
              </a:rPr>
              <a:t>augmented</a:t>
            </a:r>
            <a:r>
              <a:rPr lang="it-IT" sz="3300" dirty="0">
                <a:solidFill>
                  <a:schemeClr val="tx1"/>
                </a:solidFill>
              </a:rPr>
              <a:t>) prevede </a:t>
            </a:r>
            <a:r>
              <a:rPr lang="it-IT" sz="3300" b="1" dirty="0">
                <a:solidFill>
                  <a:schemeClr val="tx1"/>
                </a:solidFill>
              </a:rPr>
              <a:t>5052 immagini </a:t>
            </a:r>
            <a:r>
              <a:rPr lang="it-IT" sz="3300" dirty="0">
                <a:solidFill>
                  <a:schemeClr val="tx1"/>
                </a:solidFill>
              </a:rPr>
              <a:t>e il nuovo file di annotazioni in formato COCO </a:t>
            </a:r>
            <a:r>
              <a:rPr lang="it-IT" sz="3300" dirty="0" err="1">
                <a:solidFill>
                  <a:schemeClr val="tx1"/>
                </a:solidFill>
              </a:rPr>
              <a:t>train.json</a:t>
            </a:r>
            <a:r>
              <a:rPr lang="it-IT" sz="3300" dirty="0">
                <a:solidFill>
                  <a:schemeClr val="tx1"/>
                </a:solidFill>
              </a:rPr>
              <a:t>. In particolare, 842/5052 immagini corrispondono a quelle iniziali del </a:t>
            </a:r>
            <a:r>
              <a:rPr lang="it-IT" sz="3300" dirty="0" err="1">
                <a:solidFill>
                  <a:schemeClr val="tx1"/>
                </a:solidFill>
              </a:rPr>
              <a:t>trainingset</a:t>
            </a:r>
            <a:r>
              <a:rPr lang="it-IT" sz="3300" dirty="0">
                <a:solidFill>
                  <a:schemeClr val="tx1"/>
                </a:solidFill>
              </a:rPr>
              <a:t> mentre le rimanenti 4210/5052 corrispondono a quelle generate tramite data </a:t>
            </a:r>
            <a:r>
              <a:rPr lang="it-IT" sz="3300" dirty="0" err="1">
                <a:solidFill>
                  <a:schemeClr val="tx1"/>
                </a:solidFill>
              </a:rPr>
              <a:t>augmentation</a:t>
            </a:r>
            <a:r>
              <a:rPr lang="it-IT" sz="3300" dirty="0">
                <a:solidFill>
                  <a:schemeClr val="tx1"/>
                </a:solidFill>
              </a:rPr>
              <a:t>. Nello specifico, sono state previste </a:t>
            </a:r>
            <a:r>
              <a:rPr lang="it-IT" sz="3300" b="1" dirty="0">
                <a:solidFill>
                  <a:schemeClr val="tx1"/>
                </a:solidFill>
              </a:rPr>
              <a:t>5 </a:t>
            </a:r>
            <a:r>
              <a:rPr lang="it-IT" sz="3300" b="1" dirty="0" err="1">
                <a:solidFill>
                  <a:schemeClr val="tx1"/>
                </a:solidFill>
              </a:rPr>
              <a:t>augmentation</a:t>
            </a:r>
            <a:r>
              <a:rPr lang="it-IT" sz="3300" b="1" dirty="0">
                <a:solidFill>
                  <a:schemeClr val="tx1"/>
                </a:solidFill>
              </a:rPr>
              <a:t> </a:t>
            </a:r>
            <a:r>
              <a:rPr lang="it-IT" sz="3300" dirty="0">
                <a:solidFill>
                  <a:schemeClr val="tx1"/>
                </a:solidFill>
              </a:rPr>
              <a:t>per ognuna delle 842 immagini.</a:t>
            </a:r>
          </a:p>
          <a:p>
            <a:pPr marL="201168" lvl="1" indent="0" algn="just">
              <a:buNone/>
            </a:pPr>
            <a:endParaRPr lang="it-IT" dirty="0">
              <a:solidFill>
                <a:schemeClr val="tx1"/>
              </a:solidFill>
            </a:endParaRPr>
          </a:p>
          <a:p>
            <a:pPr marL="201168" lvl="1" indent="0" algn="just">
              <a:buNone/>
            </a:pPr>
            <a:r>
              <a:rPr lang="it-IT" sz="2200" dirty="0">
                <a:solidFill>
                  <a:schemeClr val="tx1"/>
                </a:solidFill>
              </a:rPr>
              <a:t>import </a:t>
            </a:r>
            <a:r>
              <a:rPr lang="it-IT" sz="2200" dirty="0" err="1">
                <a:solidFill>
                  <a:schemeClr val="tx1"/>
                </a:solidFill>
              </a:rPr>
              <a:t>albumentations</a:t>
            </a:r>
            <a:r>
              <a:rPr lang="it-IT" sz="2200" dirty="0">
                <a:solidFill>
                  <a:schemeClr val="tx1"/>
                </a:solidFill>
              </a:rPr>
              <a:t> </a:t>
            </a:r>
            <a:r>
              <a:rPr lang="it-IT" sz="2200" dirty="0" err="1">
                <a:solidFill>
                  <a:schemeClr val="tx1"/>
                </a:solidFill>
              </a:rPr>
              <a:t>as</a:t>
            </a:r>
            <a:r>
              <a:rPr lang="it-IT" sz="2200" dirty="0">
                <a:solidFill>
                  <a:schemeClr val="tx1"/>
                </a:solidFill>
              </a:rPr>
              <a:t> A</a:t>
            </a:r>
          </a:p>
          <a:p>
            <a:pPr marL="201168" lvl="1" indent="0" algn="just">
              <a:buNone/>
            </a:pPr>
            <a:endParaRPr lang="it-IT" sz="2200" dirty="0">
              <a:solidFill>
                <a:schemeClr val="tx1"/>
              </a:solidFill>
            </a:endParaRPr>
          </a:p>
          <a:p>
            <a:pPr marL="201168" lvl="1" indent="0" algn="just">
              <a:buNone/>
            </a:pPr>
            <a:r>
              <a:rPr lang="it-IT" sz="2200" dirty="0" err="1">
                <a:solidFill>
                  <a:schemeClr val="tx1"/>
                </a:solidFill>
              </a:rPr>
              <a:t>transforms</a:t>
            </a:r>
            <a:r>
              <a:rPr lang="it-IT" sz="2200" dirty="0">
                <a:solidFill>
                  <a:schemeClr val="tx1"/>
                </a:solidFill>
              </a:rPr>
              <a:t> = </a:t>
            </a:r>
            <a:r>
              <a:rPr lang="it-IT" sz="2200" dirty="0" err="1">
                <a:solidFill>
                  <a:schemeClr val="tx1"/>
                </a:solidFill>
              </a:rPr>
              <a:t>A.Compose</a:t>
            </a:r>
            <a:r>
              <a:rPr lang="it-IT" sz="2200" dirty="0">
                <a:solidFill>
                  <a:schemeClr val="tx1"/>
                </a:solidFill>
              </a:rPr>
              <a:t>(</a:t>
            </a:r>
          </a:p>
          <a:p>
            <a:pPr marL="201168" lvl="1" indent="0" algn="just">
              <a:buNone/>
            </a:pPr>
            <a:r>
              <a:rPr lang="it-IT" sz="2200" dirty="0">
                <a:solidFill>
                  <a:schemeClr val="tx1"/>
                </a:solidFill>
              </a:rPr>
              <a:t>    [</a:t>
            </a:r>
          </a:p>
          <a:p>
            <a:pPr marL="201168" lvl="1" indent="0" algn="just">
              <a:buNone/>
            </a:pPr>
            <a:r>
              <a:rPr lang="it-IT" sz="2200" dirty="0">
                <a:solidFill>
                  <a:schemeClr val="tx1"/>
                </a:solidFill>
              </a:rPr>
              <a:t>        </a:t>
            </a:r>
            <a:r>
              <a:rPr lang="it-IT" sz="2200" dirty="0" err="1">
                <a:solidFill>
                  <a:schemeClr val="tx1"/>
                </a:solidFill>
              </a:rPr>
              <a:t>A.VerticalFlip</a:t>
            </a:r>
            <a:r>
              <a:rPr lang="it-IT" sz="2200" dirty="0">
                <a:solidFill>
                  <a:schemeClr val="tx1"/>
                </a:solidFill>
              </a:rPr>
              <a:t>(p=0.7),</a:t>
            </a:r>
          </a:p>
          <a:p>
            <a:pPr marL="201168" lvl="1" indent="0" algn="just">
              <a:buNone/>
            </a:pPr>
            <a:r>
              <a:rPr lang="it-IT" sz="2200" dirty="0">
                <a:solidFill>
                  <a:schemeClr val="tx1"/>
                </a:solidFill>
              </a:rPr>
              <a:t>        </a:t>
            </a:r>
            <a:r>
              <a:rPr lang="it-IT" sz="2200" dirty="0" err="1">
                <a:solidFill>
                  <a:schemeClr val="tx1"/>
                </a:solidFill>
              </a:rPr>
              <a:t>A.HorizontalFlip</a:t>
            </a:r>
            <a:r>
              <a:rPr lang="it-IT" sz="2200" dirty="0">
                <a:solidFill>
                  <a:schemeClr val="tx1"/>
                </a:solidFill>
              </a:rPr>
              <a:t>(p=0.7),</a:t>
            </a:r>
          </a:p>
          <a:p>
            <a:pPr marL="201168" lvl="1" indent="0" algn="just">
              <a:buNone/>
            </a:pPr>
            <a:r>
              <a:rPr lang="it-IT" sz="2200" dirty="0">
                <a:solidFill>
                  <a:schemeClr val="tx1"/>
                </a:solidFill>
              </a:rPr>
              <a:t>        </a:t>
            </a:r>
            <a:r>
              <a:rPr lang="it-IT" sz="2200" dirty="0" err="1">
                <a:solidFill>
                  <a:schemeClr val="tx1"/>
                </a:solidFill>
              </a:rPr>
              <a:t>A.RandomBrightnessContrast</a:t>
            </a:r>
            <a:r>
              <a:rPr lang="it-IT" sz="2200" dirty="0">
                <a:solidFill>
                  <a:schemeClr val="tx1"/>
                </a:solidFill>
              </a:rPr>
              <a:t>(p=0.8),</a:t>
            </a:r>
          </a:p>
          <a:p>
            <a:pPr marL="201168" lvl="1" indent="0" algn="just">
              <a:buNone/>
            </a:pPr>
            <a:r>
              <a:rPr lang="it-IT" sz="2200" dirty="0">
                <a:solidFill>
                  <a:schemeClr val="tx1"/>
                </a:solidFill>
              </a:rPr>
              <a:t>        </a:t>
            </a:r>
            <a:r>
              <a:rPr lang="it-IT" sz="2200" dirty="0" err="1">
                <a:solidFill>
                  <a:schemeClr val="tx1"/>
                </a:solidFill>
              </a:rPr>
              <a:t>A.RGBShift</a:t>
            </a:r>
            <a:r>
              <a:rPr lang="it-IT" sz="2200" dirty="0">
                <a:solidFill>
                  <a:schemeClr val="tx1"/>
                </a:solidFill>
              </a:rPr>
              <a:t>(</a:t>
            </a:r>
            <a:r>
              <a:rPr lang="it-IT" sz="2200" dirty="0" err="1">
                <a:solidFill>
                  <a:schemeClr val="tx1"/>
                </a:solidFill>
              </a:rPr>
              <a:t>r_shift_limit</a:t>
            </a:r>
            <a:r>
              <a:rPr lang="it-IT" sz="2200" dirty="0">
                <a:solidFill>
                  <a:schemeClr val="tx1"/>
                </a:solidFill>
              </a:rPr>
              <a:t>=30, </a:t>
            </a:r>
            <a:r>
              <a:rPr lang="it-IT" sz="2200" dirty="0" err="1">
                <a:solidFill>
                  <a:schemeClr val="tx1"/>
                </a:solidFill>
              </a:rPr>
              <a:t>g_shift_limit</a:t>
            </a:r>
            <a:r>
              <a:rPr lang="it-IT" sz="2200" dirty="0">
                <a:solidFill>
                  <a:schemeClr val="tx1"/>
                </a:solidFill>
              </a:rPr>
              <a:t>=30, </a:t>
            </a:r>
            <a:r>
              <a:rPr lang="it-IT" sz="2200" dirty="0" err="1">
                <a:solidFill>
                  <a:schemeClr val="tx1"/>
                </a:solidFill>
              </a:rPr>
              <a:t>b_shift_limit</a:t>
            </a:r>
            <a:r>
              <a:rPr lang="it-IT" sz="2200" dirty="0">
                <a:solidFill>
                  <a:schemeClr val="tx1"/>
                </a:solidFill>
              </a:rPr>
              <a:t>=30, p=0.3),</a:t>
            </a:r>
          </a:p>
          <a:p>
            <a:pPr marL="201168" lvl="1" indent="0" algn="just">
              <a:buNone/>
            </a:pPr>
            <a:r>
              <a:rPr lang="it-IT" sz="2200" dirty="0">
                <a:solidFill>
                  <a:schemeClr val="tx1"/>
                </a:solidFill>
              </a:rPr>
              <a:t>        </a:t>
            </a:r>
            <a:r>
              <a:rPr lang="it-IT" sz="2200" dirty="0" err="1">
                <a:solidFill>
                  <a:schemeClr val="tx1"/>
                </a:solidFill>
              </a:rPr>
              <a:t>A.Blur</a:t>
            </a:r>
            <a:r>
              <a:rPr lang="it-IT" sz="2200" dirty="0">
                <a:solidFill>
                  <a:schemeClr val="tx1"/>
                </a:solidFill>
              </a:rPr>
              <a:t>(</a:t>
            </a:r>
            <a:r>
              <a:rPr lang="it-IT" sz="2200" dirty="0" err="1">
                <a:solidFill>
                  <a:schemeClr val="tx1"/>
                </a:solidFill>
              </a:rPr>
              <a:t>blur_limit</a:t>
            </a:r>
            <a:r>
              <a:rPr lang="it-IT" sz="2200" dirty="0">
                <a:solidFill>
                  <a:schemeClr val="tx1"/>
                </a:solidFill>
              </a:rPr>
              <a:t>=3)</a:t>
            </a:r>
          </a:p>
          <a:p>
            <a:pPr marL="201168" lvl="1" indent="0" algn="just">
              <a:buNone/>
            </a:pPr>
            <a:r>
              <a:rPr lang="it-IT" sz="2200" dirty="0">
                <a:solidFill>
                  <a:schemeClr val="tx1"/>
                </a:solidFill>
              </a:rPr>
              <a:t>    ],</a:t>
            </a:r>
          </a:p>
          <a:p>
            <a:pPr marL="201168" lvl="1" indent="0" algn="just">
              <a:buNone/>
            </a:pPr>
            <a:r>
              <a:rPr lang="it-IT" sz="2200" dirty="0">
                <a:solidFill>
                  <a:schemeClr val="tx1"/>
                </a:solidFill>
              </a:rPr>
              <a:t>    </a:t>
            </a:r>
            <a:r>
              <a:rPr lang="it-IT" sz="2200" dirty="0" err="1">
                <a:solidFill>
                  <a:schemeClr val="tx1"/>
                </a:solidFill>
              </a:rPr>
              <a:t>bbox_params</a:t>
            </a:r>
            <a:r>
              <a:rPr lang="it-IT" sz="2200" dirty="0">
                <a:solidFill>
                  <a:schemeClr val="tx1"/>
                </a:solidFill>
              </a:rPr>
              <a:t>=</a:t>
            </a:r>
            <a:r>
              <a:rPr lang="it-IT" sz="2200" dirty="0" err="1">
                <a:solidFill>
                  <a:schemeClr val="tx1"/>
                </a:solidFill>
              </a:rPr>
              <a:t>A.BboxParams</a:t>
            </a:r>
            <a:r>
              <a:rPr lang="it-IT" sz="2200" dirty="0">
                <a:solidFill>
                  <a:schemeClr val="tx1"/>
                </a:solidFill>
              </a:rPr>
              <a:t>(</a:t>
            </a:r>
          </a:p>
          <a:p>
            <a:pPr marL="201168" lvl="1" indent="0" algn="just">
              <a:buNone/>
            </a:pPr>
            <a:r>
              <a:rPr lang="it-IT" sz="2200" dirty="0">
                <a:solidFill>
                  <a:schemeClr val="tx1"/>
                </a:solidFill>
              </a:rPr>
              <a:t>        format='</a:t>
            </a:r>
            <a:r>
              <a:rPr lang="it-IT" sz="2200" dirty="0" err="1">
                <a:solidFill>
                  <a:schemeClr val="tx1"/>
                </a:solidFill>
              </a:rPr>
              <a:t>coco</a:t>
            </a:r>
            <a:r>
              <a:rPr lang="it-IT" sz="2200" dirty="0">
                <a:solidFill>
                  <a:schemeClr val="tx1"/>
                </a:solidFill>
              </a:rPr>
              <a:t>',</a:t>
            </a:r>
          </a:p>
          <a:p>
            <a:pPr marL="201168" lvl="1" indent="0" algn="just">
              <a:buNone/>
            </a:pPr>
            <a:r>
              <a:rPr lang="it-IT" sz="2200" dirty="0">
                <a:solidFill>
                  <a:schemeClr val="tx1"/>
                </a:solidFill>
              </a:rPr>
              <a:t>        </a:t>
            </a:r>
            <a:r>
              <a:rPr lang="it-IT" sz="2200" dirty="0" err="1">
                <a:solidFill>
                  <a:schemeClr val="tx1"/>
                </a:solidFill>
              </a:rPr>
              <a:t>min_visibility</a:t>
            </a:r>
            <a:r>
              <a:rPr lang="it-IT" sz="2200" dirty="0">
                <a:solidFill>
                  <a:schemeClr val="tx1"/>
                </a:solidFill>
              </a:rPr>
              <a:t>=0.05,</a:t>
            </a:r>
          </a:p>
          <a:p>
            <a:pPr marL="201168" lvl="1" indent="0" algn="just">
              <a:buNone/>
            </a:pPr>
            <a:r>
              <a:rPr lang="it-IT" sz="2200" dirty="0">
                <a:solidFill>
                  <a:schemeClr val="tx1"/>
                </a:solidFill>
              </a:rPr>
              <a:t>        </a:t>
            </a:r>
            <a:r>
              <a:rPr lang="it-IT" sz="2200" dirty="0" err="1">
                <a:solidFill>
                  <a:schemeClr val="tx1"/>
                </a:solidFill>
              </a:rPr>
              <a:t>label_fields</a:t>
            </a:r>
            <a:r>
              <a:rPr lang="it-IT" sz="2200" dirty="0">
                <a:solidFill>
                  <a:schemeClr val="tx1"/>
                </a:solidFill>
              </a:rPr>
              <a:t>=['</a:t>
            </a:r>
            <a:r>
              <a:rPr lang="it-IT" sz="2200" dirty="0" err="1">
                <a:solidFill>
                  <a:schemeClr val="tx1"/>
                </a:solidFill>
              </a:rPr>
              <a:t>category_ids</a:t>
            </a:r>
            <a:r>
              <a:rPr lang="it-IT" sz="2200" dirty="0">
                <a:solidFill>
                  <a:schemeClr val="tx1"/>
                </a:solidFill>
              </a:rPr>
              <a:t>'],</a:t>
            </a:r>
          </a:p>
          <a:p>
            <a:pPr marL="201168" lvl="1" indent="0" algn="just">
              <a:buNone/>
            </a:pPr>
            <a:r>
              <a:rPr lang="it-IT" sz="2200" dirty="0">
                <a:solidFill>
                  <a:schemeClr val="tx1"/>
                </a:solidFill>
              </a:rPr>
              <a:t>        clip=True</a:t>
            </a:r>
          </a:p>
          <a:p>
            <a:pPr marL="201168" lvl="1" indent="0" algn="just">
              <a:buNone/>
            </a:pPr>
            <a:r>
              <a:rPr lang="it-IT" sz="2200" dirty="0">
                <a:solidFill>
                  <a:schemeClr val="tx1"/>
                </a:solidFill>
              </a:rPr>
              <a:t>    )</a:t>
            </a:r>
          </a:p>
          <a:p>
            <a:pPr marL="201168" lvl="1" indent="0" algn="just">
              <a:buNone/>
            </a:pPr>
            <a:r>
              <a:rPr lang="it-IT" sz="2200" dirty="0">
                <a:solidFill>
                  <a:schemeClr val="tx1"/>
                </a:solidFill>
              </a:rPr>
              <a:t>)</a:t>
            </a:r>
          </a:p>
        </p:txBody>
      </p:sp>
    </p:spTree>
    <p:extLst>
      <p:ext uri="{BB962C8B-B14F-4D97-AF65-F5344CB8AC3E}">
        <p14:creationId xmlns:p14="http://schemas.microsoft.com/office/powerpoint/2010/main" val="528084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ED49A-E6A2-999D-C732-B230EE1B32F3}"/>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20F934CE-C1F3-097F-7307-94AFD352E663}"/>
              </a:ext>
            </a:extLst>
          </p:cNvPr>
          <p:cNvSpPr>
            <a:spLocks noGrp="1"/>
          </p:cNvSpPr>
          <p:nvPr>
            <p:ph type="title"/>
          </p:nvPr>
        </p:nvSpPr>
        <p:spPr>
          <a:xfrm>
            <a:off x="1097280" y="286603"/>
            <a:ext cx="10332720" cy="1450757"/>
          </a:xfrm>
        </p:spPr>
        <p:txBody>
          <a:bodyPr>
            <a:normAutofit/>
          </a:bodyPr>
          <a:lstStyle/>
          <a:p>
            <a:r>
              <a:rPr lang="it-IT" sz="3600" b="1" dirty="0" err="1">
                <a:solidFill>
                  <a:schemeClr val="tx1"/>
                </a:solidFill>
                <a:latin typeface="Times New Roman" panose="02020603050405020304" pitchFamily="18" charset="0"/>
                <a:cs typeface="Times New Roman" panose="02020603050405020304" pitchFamily="18" charset="0"/>
              </a:rPr>
              <a:t>Transforms</a:t>
            </a:r>
            <a:r>
              <a:rPr lang="it-IT" sz="3600" b="1" dirty="0">
                <a:solidFill>
                  <a:schemeClr val="tx1"/>
                </a:solidFill>
                <a:latin typeface="Times New Roman" panose="02020603050405020304" pitchFamily="18" charset="0"/>
                <a:cs typeface="Times New Roman" panose="02020603050405020304" pitchFamily="18" charset="0"/>
              </a:rPr>
              <a:t> and data </a:t>
            </a:r>
            <a:r>
              <a:rPr lang="it-IT" sz="3600" b="1" dirty="0" err="1">
                <a:solidFill>
                  <a:schemeClr val="tx1"/>
                </a:solidFill>
                <a:latin typeface="Times New Roman" panose="02020603050405020304" pitchFamily="18" charset="0"/>
                <a:cs typeface="Times New Roman" panose="02020603050405020304" pitchFamily="18" charset="0"/>
              </a:rPr>
              <a:t>augmentation</a:t>
            </a:r>
            <a:r>
              <a:rPr lang="it-IT" sz="3600" b="1" dirty="0">
                <a:solidFill>
                  <a:schemeClr val="tx1"/>
                </a:solidFill>
                <a:latin typeface="Times New Roman" panose="02020603050405020304" pitchFamily="18" charset="0"/>
                <a:cs typeface="Times New Roman" panose="02020603050405020304" pitchFamily="18" charset="0"/>
              </a:rPr>
              <a:t> – </a:t>
            </a:r>
            <a:r>
              <a:rPr lang="it-IT" sz="3600" dirty="0" err="1">
                <a:solidFill>
                  <a:schemeClr val="tx1"/>
                </a:solidFill>
                <a:latin typeface="Times New Roman" panose="02020603050405020304" pitchFamily="18" charset="0"/>
                <a:cs typeface="Times New Roman" panose="02020603050405020304" pitchFamily="18" charset="0"/>
              </a:rPr>
              <a:t>Albumentations</a:t>
            </a:r>
            <a:r>
              <a:rPr lang="it-IT" sz="3600" b="1" dirty="0">
                <a:solidFill>
                  <a:schemeClr val="tx1"/>
                </a:solidFill>
              </a:rPr>
              <a:t> </a:t>
            </a:r>
            <a:endParaRPr lang="it-IT" sz="3600"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1B818AFB-4922-EA39-DB37-37D9B2C1CE33}"/>
              </a:ext>
            </a:extLst>
          </p:cNvPr>
          <p:cNvSpPr>
            <a:spLocks noGrp="1"/>
          </p:cNvSpPr>
          <p:nvPr>
            <p:ph idx="1"/>
          </p:nvPr>
        </p:nvSpPr>
        <p:spPr>
          <a:xfrm>
            <a:off x="1097280" y="1845734"/>
            <a:ext cx="10058400" cy="4472770"/>
          </a:xfrm>
        </p:spPr>
        <p:txBody>
          <a:bodyPr numCol="1">
            <a:normAutofit fontScale="92500" lnSpcReduction="20000"/>
          </a:bodyPr>
          <a:lstStyle/>
          <a:p>
            <a:pPr marL="201168" lvl="1" indent="0" algn="just">
              <a:buNone/>
            </a:pPr>
            <a:r>
              <a:rPr lang="it-IT" b="1" dirty="0">
                <a:solidFill>
                  <a:schemeClr val="tx1"/>
                </a:solidFill>
              </a:rPr>
              <a:t>import </a:t>
            </a:r>
            <a:r>
              <a:rPr lang="it-IT" b="1" dirty="0" err="1">
                <a:solidFill>
                  <a:schemeClr val="tx1"/>
                </a:solidFill>
              </a:rPr>
              <a:t>albumentations</a:t>
            </a:r>
            <a:r>
              <a:rPr lang="it-IT" b="1" dirty="0">
                <a:solidFill>
                  <a:schemeClr val="tx1"/>
                </a:solidFill>
              </a:rPr>
              <a:t> </a:t>
            </a:r>
            <a:r>
              <a:rPr lang="it-IT" b="1" dirty="0" err="1">
                <a:solidFill>
                  <a:schemeClr val="tx1"/>
                </a:solidFill>
              </a:rPr>
              <a:t>as</a:t>
            </a:r>
            <a:r>
              <a:rPr lang="it-IT" b="1" dirty="0">
                <a:solidFill>
                  <a:schemeClr val="tx1"/>
                </a:solidFill>
              </a:rPr>
              <a:t> A</a:t>
            </a:r>
          </a:p>
          <a:p>
            <a:pPr marL="201168" lvl="1" indent="0" algn="just">
              <a:buNone/>
            </a:pPr>
            <a:endParaRPr lang="it-IT" dirty="0"/>
          </a:p>
          <a:p>
            <a:pPr marL="201168" lvl="1" indent="0" algn="just">
              <a:buNone/>
            </a:pPr>
            <a:r>
              <a:rPr lang="it-IT" dirty="0" err="1">
                <a:solidFill>
                  <a:srgbClr val="D3CECE"/>
                </a:solidFill>
              </a:rPr>
              <a:t>transforms</a:t>
            </a:r>
            <a:r>
              <a:rPr lang="it-IT" dirty="0">
                <a:solidFill>
                  <a:srgbClr val="D3CECE"/>
                </a:solidFill>
              </a:rPr>
              <a:t> = </a:t>
            </a:r>
            <a:r>
              <a:rPr lang="it-IT" dirty="0" err="1">
                <a:solidFill>
                  <a:srgbClr val="D3CECE"/>
                </a:solidFill>
              </a:rPr>
              <a:t>A.Compose</a:t>
            </a:r>
            <a:r>
              <a:rPr lang="it-IT" dirty="0">
                <a:solidFill>
                  <a:srgbClr val="D3CECE"/>
                </a:solidFill>
              </a:rPr>
              <a:t>(</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A.VerticalFlip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A.HorizontalFlip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A.RandomBrightnessContrast</a:t>
            </a:r>
            <a:r>
              <a:rPr lang="it-IT" dirty="0">
                <a:solidFill>
                  <a:srgbClr val="D3CECE"/>
                </a:solidFill>
              </a:rPr>
              <a:t>(p=0.8),</a:t>
            </a:r>
          </a:p>
          <a:p>
            <a:pPr marL="201168" lvl="1" indent="0" algn="just">
              <a:buNone/>
            </a:pPr>
            <a:r>
              <a:rPr lang="it-IT" dirty="0">
                <a:solidFill>
                  <a:srgbClr val="D3CECE"/>
                </a:solidFill>
              </a:rPr>
              <a:t>        </a:t>
            </a:r>
            <a:r>
              <a:rPr lang="it-IT" dirty="0" err="1">
                <a:solidFill>
                  <a:srgbClr val="D3CECE"/>
                </a:solidFill>
              </a:rPr>
              <a:t>A.RGBShift</a:t>
            </a:r>
            <a:r>
              <a:rPr lang="it-IT" dirty="0">
                <a:solidFill>
                  <a:srgbClr val="D3CECE"/>
                </a:solidFill>
              </a:rPr>
              <a:t>(</a:t>
            </a:r>
            <a:r>
              <a:rPr lang="it-IT" dirty="0" err="1">
                <a:solidFill>
                  <a:srgbClr val="D3CECE"/>
                </a:solidFill>
              </a:rPr>
              <a:t>r_shift_limit</a:t>
            </a:r>
            <a:r>
              <a:rPr lang="it-IT" dirty="0">
                <a:solidFill>
                  <a:srgbClr val="D3CECE"/>
                </a:solidFill>
              </a:rPr>
              <a:t>=30, </a:t>
            </a:r>
            <a:r>
              <a:rPr lang="it-IT" dirty="0" err="1">
                <a:solidFill>
                  <a:srgbClr val="D3CECE"/>
                </a:solidFill>
              </a:rPr>
              <a:t>g_shift_limit</a:t>
            </a:r>
            <a:r>
              <a:rPr lang="it-IT" dirty="0">
                <a:solidFill>
                  <a:srgbClr val="D3CECE"/>
                </a:solidFill>
              </a:rPr>
              <a:t>=30, </a:t>
            </a:r>
            <a:r>
              <a:rPr lang="it-IT" dirty="0" err="1">
                <a:solidFill>
                  <a:srgbClr val="D3CECE"/>
                </a:solidFill>
              </a:rPr>
              <a:t>b_shift_limit</a:t>
            </a:r>
            <a:r>
              <a:rPr lang="it-IT" dirty="0">
                <a:solidFill>
                  <a:srgbClr val="D3CECE"/>
                </a:solidFill>
              </a:rPr>
              <a:t>=30, p=0.3),</a:t>
            </a:r>
          </a:p>
          <a:p>
            <a:pPr marL="201168" lvl="1" indent="0" algn="just">
              <a:buNone/>
            </a:pPr>
            <a:r>
              <a:rPr lang="it-IT" dirty="0">
                <a:solidFill>
                  <a:srgbClr val="D3CECE"/>
                </a:solidFill>
              </a:rPr>
              <a:t>        </a:t>
            </a:r>
            <a:r>
              <a:rPr lang="it-IT" dirty="0" err="1">
                <a:solidFill>
                  <a:srgbClr val="D3CECE"/>
                </a:solidFill>
              </a:rPr>
              <a:t>A.Blur</a:t>
            </a:r>
            <a:r>
              <a:rPr lang="it-IT" dirty="0">
                <a:solidFill>
                  <a:srgbClr val="D3CECE"/>
                </a:solidFill>
              </a:rPr>
              <a:t>(</a:t>
            </a:r>
            <a:r>
              <a:rPr lang="it-IT" dirty="0" err="1">
                <a:solidFill>
                  <a:srgbClr val="D3CECE"/>
                </a:solidFill>
              </a:rPr>
              <a:t>blur_limit</a:t>
            </a:r>
            <a:r>
              <a:rPr lang="it-IT" dirty="0">
                <a:solidFill>
                  <a:srgbClr val="D3CECE"/>
                </a:solidFill>
              </a:rPr>
              <a:t>=3)</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bbox_params</a:t>
            </a:r>
            <a:r>
              <a:rPr lang="it-IT" dirty="0">
                <a:solidFill>
                  <a:srgbClr val="D3CECE"/>
                </a:solidFill>
              </a:rPr>
              <a:t>=</a:t>
            </a:r>
            <a:r>
              <a:rPr lang="it-IT" dirty="0" err="1">
                <a:solidFill>
                  <a:srgbClr val="D3CECE"/>
                </a:solidFill>
              </a:rPr>
              <a:t>A.BboxParams</a:t>
            </a:r>
            <a:r>
              <a:rPr lang="it-IT" dirty="0">
                <a:solidFill>
                  <a:srgbClr val="D3CECE"/>
                </a:solidFill>
              </a:rPr>
              <a:t>(</a:t>
            </a:r>
          </a:p>
          <a:p>
            <a:pPr marL="201168" lvl="1" indent="0" algn="just">
              <a:buNone/>
            </a:pPr>
            <a:r>
              <a:rPr lang="it-IT" dirty="0">
                <a:solidFill>
                  <a:srgbClr val="D3CECE"/>
                </a:solidFill>
              </a:rPr>
              <a:t>        format='</a:t>
            </a:r>
            <a:r>
              <a:rPr lang="it-IT" dirty="0" err="1">
                <a:solidFill>
                  <a:srgbClr val="D3CECE"/>
                </a:solidFill>
              </a:rPr>
              <a:t>coco</a:t>
            </a:r>
            <a:r>
              <a:rPr lang="it-IT" dirty="0">
                <a:solidFill>
                  <a:srgbClr val="D3CECE"/>
                </a:solidFill>
              </a:rPr>
              <a:t>',</a:t>
            </a:r>
          </a:p>
          <a:p>
            <a:pPr marL="201168" lvl="1" indent="0" algn="just">
              <a:buNone/>
            </a:pPr>
            <a:r>
              <a:rPr lang="it-IT" dirty="0">
                <a:solidFill>
                  <a:srgbClr val="D3CECE"/>
                </a:solidFill>
              </a:rPr>
              <a:t>        </a:t>
            </a:r>
            <a:r>
              <a:rPr lang="it-IT" dirty="0" err="1">
                <a:solidFill>
                  <a:srgbClr val="D3CECE"/>
                </a:solidFill>
              </a:rPr>
              <a:t>min_visibility</a:t>
            </a:r>
            <a:r>
              <a:rPr lang="it-IT" dirty="0">
                <a:solidFill>
                  <a:srgbClr val="D3CECE"/>
                </a:solidFill>
              </a:rPr>
              <a:t>=0.05,</a:t>
            </a:r>
          </a:p>
          <a:p>
            <a:pPr marL="201168" lvl="1" indent="0" algn="just">
              <a:buNone/>
            </a:pPr>
            <a:r>
              <a:rPr lang="it-IT" dirty="0">
                <a:solidFill>
                  <a:srgbClr val="D3CECE"/>
                </a:solidFill>
              </a:rPr>
              <a:t>        </a:t>
            </a:r>
            <a:r>
              <a:rPr lang="it-IT" dirty="0" err="1">
                <a:solidFill>
                  <a:srgbClr val="D3CECE"/>
                </a:solidFill>
              </a:rPr>
              <a:t>label_fields</a:t>
            </a:r>
            <a:r>
              <a:rPr lang="it-IT" dirty="0">
                <a:solidFill>
                  <a:srgbClr val="D3CECE"/>
                </a:solidFill>
              </a:rPr>
              <a:t>=['</a:t>
            </a:r>
            <a:r>
              <a:rPr lang="it-IT" dirty="0" err="1">
                <a:solidFill>
                  <a:srgbClr val="D3CECE"/>
                </a:solidFill>
              </a:rPr>
              <a:t>category_ids</a:t>
            </a:r>
            <a:r>
              <a:rPr lang="it-IT" dirty="0">
                <a:solidFill>
                  <a:srgbClr val="D3CECE"/>
                </a:solidFill>
              </a:rPr>
              <a:t>'],</a:t>
            </a:r>
          </a:p>
          <a:p>
            <a:pPr marL="201168" lvl="1" indent="0" algn="just">
              <a:buNone/>
            </a:pPr>
            <a:r>
              <a:rPr lang="it-IT" dirty="0">
                <a:solidFill>
                  <a:srgbClr val="D3CECE"/>
                </a:solidFill>
              </a:rPr>
              <a:t>        clip=True</a:t>
            </a:r>
          </a:p>
          <a:p>
            <a:pPr marL="201168" lvl="1" indent="0" algn="just">
              <a:buNone/>
            </a:pPr>
            <a:r>
              <a:rPr lang="it-IT" dirty="0">
                <a:solidFill>
                  <a:srgbClr val="D3CECE"/>
                </a:solidFill>
              </a:rPr>
              <a:t>    )</a:t>
            </a:r>
          </a:p>
          <a:p>
            <a:pPr marL="201168" lvl="1" indent="0" algn="just">
              <a:buNone/>
            </a:pPr>
            <a:r>
              <a:rPr lang="it-IT" dirty="0">
                <a:solidFill>
                  <a:srgbClr val="D3CECE"/>
                </a:solidFill>
              </a:rPr>
              <a:t>)</a:t>
            </a:r>
          </a:p>
        </p:txBody>
      </p:sp>
    </p:spTree>
    <p:extLst>
      <p:ext uri="{BB962C8B-B14F-4D97-AF65-F5344CB8AC3E}">
        <p14:creationId xmlns:p14="http://schemas.microsoft.com/office/powerpoint/2010/main" val="2582053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9BCCA-0E1A-7D2C-8EBC-44BBCA4519AC}"/>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A8B61B1D-35D0-EBA8-7979-91EA23F85060}"/>
              </a:ext>
            </a:extLst>
          </p:cNvPr>
          <p:cNvSpPr>
            <a:spLocks noGrp="1"/>
          </p:cNvSpPr>
          <p:nvPr>
            <p:ph type="title"/>
          </p:nvPr>
        </p:nvSpPr>
        <p:spPr>
          <a:xfrm>
            <a:off x="1097280" y="286603"/>
            <a:ext cx="9399270" cy="1450757"/>
          </a:xfrm>
        </p:spPr>
        <p:txBody>
          <a:bodyPr>
            <a:normAutofit/>
          </a:bodyPr>
          <a:lstStyle/>
          <a:p>
            <a:r>
              <a:rPr lang="it-IT" sz="3600" b="1" dirty="0" err="1">
                <a:solidFill>
                  <a:schemeClr val="tx1"/>
                </a:solidFill>
                <a:latin typeface="Times New Roman" panose="02020603050405020304" pitchFamily="18" charset="0"/>
                <a:cs typeface="Times New Roman" panose="02020603050405020304" pitchFamily="18" charset="0"/>
              </a:rPr>
              <a:t>Transforms</a:t>
            </a:r>
            <a:r>
              <a:rPr lang="it-IT" sz="3600" b="1" dirty="0">
                <a:solidFill>
                  <a:schemeClr val="tx1"/>
                </a:solidFill>
                <a:latin typeface="Times New Roman" panose="02020603050405020304" pitchFamily="18" charset="0"/>
                <a:cs typeface="Times New Roman" panose="02020603050405020304" pitchFamily="18" charset="0"/>
              </a:rPr>
              <a:t> and data </a:t>
            </a:r>
            <a:r>
              <a:rPr lang="it-IT" sz="3600" b="1" dirty="0" err="1">
                <a:solidFill>
                  <a:schemeClr val="tx1"/>
                </a:solidFill>
                <a:latin typeface="Times New Roman" panose="02020603050405020304" pitchFamily="18" charset="0"/>
                <a:cs typeface="Times New Roman" panose="02020603050405020304" pitchFamily="18" charset="0"/>
              </a:rPr>
              <a:t>augmentation</a:t>
            </a:r>
            <a:r>
              <a:rPr lang="it-IT" sz="3600" b="1" dirty="0">
                <a:solidFill>
                  <a:schemeClr val="tx1"/>
                </a:solidFill>
                <a:latin typeface="Times New Roman" panose="02020603050405020304" pitchFamily="18" charset="0"/>
                <a:cs typeface="Times New Roman" panose="02020603050405020304" pitchFamily="18" charset="0"/>
              </a:rPr>
              <a:t> – </a:t>
            </a:r>
            <a:r>
              <a:rPr lang="it-IT" sz="3600" dirty="0">
                <a:solidFill>
                  <a:schemeClr val="tx1"/>
                </a:solidFill>
                <a:latin typeface="Times New Roman" panose="02020603050405020304" pitchFamily="18" charset="0"/>
                <a:cs typeface="Times New Roman" panose="02020603050405020304" pitchFamily="18" charset="0"/>
              </a:rPr>
              <a:t>Compose</a:t>
            </a:r>
            <a:r>
              <a:rPr lang="it-IT" sz="3600" b="1" dirty="0">
                <a:solidFill>
                  <a:schemeClr val="tx1"/>
                </a:solidFill>
              </a:rPr>
              <a:t> </a:t>
            </a:r>
            <a:endParaRPr lang="it-IT" sz="3600"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5DF24E47-AAF4-EA5F-48E9-536790CC14FC}"/>
              </a:ext>
            </a:extLst>
          </p:cNvPr>
          <p:cNvSpPr>
            <a:spLocks noGrp="1"/>
          </p:cNvSpPr>
          <p:nvPr>
            <p:ph idx="1"/>
          </p:nvPr>
        </p:nvSpPr>
        <p:spPr>
          <a:xfrm>
            <a:off x="1097280" y="1845734"/>
            <a:ext cx="10058400" cy="4472770"/>
          </a:xfrm>
        </p:spPr>
        <p:txBody>
          <a:bodyPr numCol="1">
            <a:normAutofit fontScale="92500" lnSpcReduction="20000"/>
          </a:bodyPr>
          <a:lstStyle/>
          <a:p>
            <a:pPr marL="201168" lvl="1" indent="0" algn="just">
              <a:buNone/>
            </a:pPr>
            <a:r>
              <a:rPr lang="it-IT" dirty="0">
                <a:solidFill>
                  <a:srgbClr val="D3CECE"/>
                </a:solidFill>
              </a:rPr>
              <a:t>import </a:t>
            </a:r>
            <a:r>
              <a:rPr lang="it-IT" dirty="0" err="1">
                <a:solidFill>
                  <a:srgbClr val="D3CECE"/>
                </a:solidFill>
              </a:rPr>
              <a:t>albumentations</a:t>
            </a:r>
            <a:r>
              <a:rPr lang="it-IT" dirty="0">
                <a:solidFill>
                  <a:srgbClr val="D3CECE"/>
                </a:solidFill>
              </a:rPr>
              <a:t> </a:t>
            </a:r>
            <a:r>
              <a:rPr lang="it-IT" dirty="0" err="1">
                <a:solidFill>
                  <a:srgbClr val="D3CECE"/>
                </a:solidFill>
              </a:rPr>
              <a:t>as</a:t>
            </a:r>
            <a:r>
              <a:rPr lang="it-IT" dirty="0">
                <a:solidFill>
                  <a:srgbClr val="D3CECE"/>
                </a:solidFill>
              </a:rPr>
              <a:t> A</a:t>
            </a:r>
          </a:p>
          <a:p>
            <a:pPr marL="201168" lvl="1" indent="0" algn="just">
              <a:buNone/>
            </a:pPr>
            <a:endParaRPr lang="it-IT" dirty="0"/>
          </a:p>
          <a:p>
            <a:pPr marL="201168" lvl="1" indent="0" algn="just">
              <a:buNone/>
            </a:pPr>
            <a:r>
              <a:rPr lang="it-IT" dirty="0" err="1">
                <a:solidFill>
                  <a:srgbClr val="D3CECE"/>
                </a:solidFill>
              </a:rPr>
              <a:t>transforms</a:t>
            </a:r>
            <a:r>
              <a:rPr lang="it-IT" dirty="0">
                <a:solidFill>
                  <a:srgbClr val="D3CECE"/>
                </a:solidFill>
              </a:rPr>
              <a:t> = </a:t>
            </a:r>
            <a:r>
              <a:rPr lang="it-IT" dirty="0" err="1">
                <a:solidFill>
                  <a:srgbClr val="D3CECE"/>
                </a:solidFill>
              </a:rPr>
              <a:t>A.</a:t>
            </a:r>
            <a:r>
              <a:rPr lang="it-IT" b="1" dirty="0" err="1">
                <a:solidFill>
                  <a:schemeClr val="tx1"/>
                </a:solidFill>
              </a:rPr>
              <a:t>Compose</a:t>
            </a:r>
            <a:r>
              <a:rPr lang="it-IT" dirty="0">
                <a:solidFill>
                  <a:srgbClr val="D3CECE"/>
                </a:solidFill>
              </a:rPr>
              <a:t>(</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A.VerticalFlip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A.HorizontalFlip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A.RandomBrightnessContrast</a:t>
            </a:r>
            <a:r>
              <a:rPr lang="it-IT" dirty="0">
                <a:solidFill>
                  <a:srgbClr val="D3CECE"/>
                </a:solidFill>
              </a:rPr>
              <a:t>(p=0.8),</a:t>
            </a:r>
          </a:p>
          <a:p>
            <a:pPr marL="201168" lvl="1" indent="0" algn="just">
              <a:buNone/>
            </a:pPr>
            <a:r>
              <a:rPr lang="it-IT" dirty="0">
                <a:solidFill>
                  <a:srgbClr val="D3CECE"/>
                </a:solidFill>
              </a:rPr>
              <a:t>        </a:t>
            </a:r>
            <a:r>
              <a:rPr lang="it-IT" dirty="0" err="1">
                <a:solidFill>
                  <a:srgbClr val="D3CECE"/>
                </a:solidFill>
              </a:rPr>
              <a:t>A.RGBShift</a:t>
            </a:r>
            <a:r>
              <a:rPr lang="it-IT" dirty="0">
                <a:solidFill>
                  <a:srgbClr val="D3CECE"/>
                </a:solidFill>
              </a:rPr>
              <a:t>(</a:t>
            </a:r>
            <a:r>
              <a:rPr lang="it-IT" dirty="0" err="1">
                <a:solidFill>
                  <a:srgbClr val="D3CECE"/>
                </a:solidFill>
              </a:rPr>
              <a:t>r_shift_limit</a:t>
            </a:r>
            <a:r>
              <a:rPr lang="it-IT" dirty="0">
                <a:solidFill>
                  <a:srgbClr val="D3CECE"/>
                </a:solidFill>
              </a:rPr>
              <a:t>=30, </a:t>
            </a:r>
            <a:r>
              <a:rPr lang="it-IT" dirty="0" err="1">
                <a:solidFill>
                  <a:srgbClr val="D3CECE"/>
                </a:solidFill>
              </a:rPr>
              <a:t>g_shift_limit</a:t>
            </a:r>
            <a:r>
              <a:rPr lang="it-IT" dirty="0">
                <a:solidFill>
                  <a:srgbClr val="D3CECE"/>
                </a:solidFill>
              </a:rPr>
              <a:t>=30, </a:t>
            </a:r>
            <a:r>
              <a:rPr lang="it-IT" dirty="0" err="1">
                <a:solidFill>
                  <a:srgbClr val="D3CECE"/>
                </a:solidFill>
              </a:rPr>
              <a:t>b_shift_limit</a:t>
            </a:r>
            <a:r>
              <a:rPr lang="it-IT" dirty="0">
                <a:solidFill>
                  <a:srgbClr val="D3CECE"/>
                </a:solidFill>
              </a:rPr>
              <a:t>=30, p=0.3),</a:t>
            </a:r>
          </a:p>
          <a:p>
            <a:pPr marL="201168" lvl="1" indent="0" algn="just">
              <a:buNone/>
            </a:pPr>
            <a:r>
              <a:rPr lang="it-IT" dirty="0">
                <a:solidFill>
                  <a:srgbClr val="D3CECE"/>
                </a:solidFill>
              </a:rPr>
              <a:t>        </a:t>
            </a:r>
            <a:r>
              <a:rPr lang="it-IT" dirty="0" err="1">
                <a:solidFill>
                  <a:srgbClr val="D3CECE"/>
                </a:solidFill>
              </a:rPr>
              <a:t>A.Blur</a:t>
            </a:r>
            <a:r>
              <a:rPr lang="it-IT" dirty="0">
                <a:solidFill>
                  <a:srgbClr val="D3CECE"/>
                </a:solidFill>
              </a:rPr>
              <a:t>(</a:t>
            </a:r>
            <a:r>
              <a:rPr lang="it-IT" dirty="0" err="1">
                <a:solidFill>
                  <a:srgbClr val="D3CECE"/>
                </a:solidFill>
              </a:rPr>
              <a:t>blur_limit</a:t>
            </a:r>
            <a:r>
              <a:rPr lang="it-IT" dirty="0">
                <a:solidFill>
                  <a:srgbClr val="D3CECE"/>
                </a:solidFill>
              </a:rPr>
              <a:t>=3)</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bbox_params</a:t>
            </a:r>
            <a:r>
              <a:rPr lang="it-IT" dirty="0">
                <a:solidFill>
                  <a:srgbClr val="D3CECE"/>
                </a:solidFill>
              </a:rPr>
              <a:t>=</a:t>
            </a:r>
            <a:r>
              <a:rPr lang="it-IT" dirty="0" err="1">
                <a:solidFill>
                  <a:srgbClr val="D3CECE"/>
                </a:solidFill>
              </a:rPr>
              <a:t>A.BboxParams</a:t>
            </a:r>
            <a:r>
              <a:rPr lang="it-IT" dirty="0">
                <a:solidFill>
                  <a:srgbClr val="D3CECE"/>
                </a:solidFill>
              </a:rPr>
              <a:t>(</a:t>
            </a:r>
          </a:p>
          <a:p>
            <a:pPr marL="201168" lvl="1" indent="0" algn="just">
              <a:buNone/>
            </a:pPr>
            <a:r>
              <a:rPr lang="it-IT" dirty="0">
                <a:solidFill>
                  <a:srgbClr val="D3CECE"/>
                </a:solidFill>
              </a:rPr>
              <a:t>        format='</a:t>
            </a:r>
            <a:r>
              <a:rPr lang="it-IT" dirty="0" err="1">
                <a:solidFill>
                  <a:srgbClr val="D3CECE"/>
                </a:solidFill>
              </a:rPr>
              <a:t>coco</a:t>
            </a:r>
            <a:r>
              <a:rPr lang="it-IT" dirty="0">
                <a:solidFill>
                  <a:srgbClr val="D3CECE"/>
                </a:solidFill>
              </a:rPr>
              <a:t>',</a:t>
            </a:r>
          </a:p>
          <a:p>
            <a:pPr marL="201168" lvl="1" indent="0" algn="just">
              <a:buNone/>
            </a:pPr>
            <a:r>
              <a:rPr lang="it-IT" dirty="0">
                <a:solidFill>
                  <a:srgbClr val="D3CECE"/>
                </a:solidFill>
              </a:rPr>
              <a:t>        </a:t>
            </a:r>
            <a:r>
              <a:rPr lang="it-IT" dirty="0" err="1">
                <a:solidFill>
                  <a:srgbClr val="D3CECE"/>
                </a:solidFill>
              </a:rPr>
              <a:t>min_visibility</a:t>
            </a:r>
            <a:r>
              <a:rPr lang="it-IT" dirty="0">
                <a:solidFill>
                  <a:srgbClr val="D3CECE"/>
                </a:solidFill>
              </a:rPr>
              <a:t>=0.05,</a:t>
            </a:r>
          </a:p>
          <a:p>
            <a:pPr marL="201168" lvl="1" indent="0" algn="just">
              <a:buNone/>
            </a:pPr>
            <a:r>
              <a:rPr lang="it-IT" dirty="0">
                <a:solidFill>
                  <a:srgbClr val="D3CECE"/>
                </a:solidFill>
              </a:rPr>
              <a:t>        </a:t>
            </a:r>
            <a:r>
              <a:rPr lang="it-IT" dirty="0" err="1">
                <a:solidFill>
                  <a:srgbClr val="D3CECE"/>
                </a:solidFill>
              </a:rPr>
              <a:t>label_fields</a:t>
            </a:r>
            <a:r>
              <a:rPr lang="it-IT" dirty="0">
                <a:solidFill>
                  <a:srgbClr val="D3CECE"/>
                </a:solidFill>
              </a:rPr>
              <a:t>=['</a:t>
            </a:r>
            <a:r>
              <a:rPr lang="it-IT" dirty="0" err="1">
                <a:solidFill>
                  <a:srgbClr val="D3CECE"/>
                </a:solidFill>
              </a:rPr>
              <a:t>category_ids</a:t>
            </a:r>
            <a:r>
              <a:rPr lang="it-IT" dirty="0">
                <a:solidFill>
                  <a:srgbClr val="D3CECE"/>
                </a:solidFill>
              </a:rPr>
              <a:t>'],</a:t>
            </a:r>
          </a:p>
          <a:p>
            <a:pPr marL="201168" lvl="1" indent="0" algn="just">
              <a:buNone/>
            </a:pPr>
            <a:r>
              <a:rPr lang="it-IT" dirty="0">
                <a:solidFill>
                  <a:srgbClr val="D3CECE"/>
                </a:solidFill>
              </a:rPr>
              <a:t>        clip=True</a:t>
            </a:r>
          </a:p>
          <a:p>
            <a:pPr marL="201168" lvl="1" indent="0" algn="just">
              <a:buNone/>
            </a:pPr>
            <a:r>
              <a:rPr lang="it-IT" dirty="0">
                <a:solidFill>
                  <a:srgbClr val="D3CECE"/>
                </a:solidFill>
              </a:rPr>
              <a:t>    )</a:t>
            </a:r>
          </a:p>
          <a:p>
            <a:pPr marL="201168" lvl="1" indent="0" algn="just">
              <a:buNone/>
            </a:pPr>
            <a:r>
              <a:rPr lang="it-IT" dirty="0">
                <a:solidFill>
                  <a:srgbClr val="D3CECE"/>
                </a:solidFill>
              </a:rPr>
              <a:t>)</a:t>
            </a:r>
          </a:p>
        </p:txBody>
      </p:sp>
    </p:spTree>
    <p:extLst>
      <p:ext uri="{BB962C8B-B14F-4D97-AF65-F5344CB8AC3E}">
        <p14:creationId xmlns:p14="http://schemas.microsoft.com/office/powerpoint/2010/main" val="41988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BA121-145A-DBA2-05E2-8A29DACCB35A}"/>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657C90F5-0C24-714B-7EAC-E35BFBF632E6}"/>
              </a:ext>
            </a:extLst>
          </p:cNvPr>
          <p:cNvSpPr>
            <a:spLocks noGrp="1"/>
          </p:cNvSpPr>
          <p:nvPr>
            <p:ph type="title"/>
          </p:nvPr>
        </p:nvSpPr>
        <p:spPr>
          <a:xfrm>
            <a:off x="1097279" y="286603"/>
            <a:ext cx="9827895" cy="1450757"/>
          </a:xfrm>
        </p:spPr>
        <p:txBody>
          <a:bodyPr>
            <a:normAutofit/>
          </a:bodyPr>
          <a:lstStyle/>
          <a:p>
            <a:r>
              <a:rPr lang="it-IT" sz="3600" b="1" dirty="0" err="1">
                <a:solidFill>
                  <a:schemeClr val="tx1"/>
                </a:solidFill>
                <a:latin typeface="Times New Roman" panose="02020603050405020304" pitchFamily="18" charset="0"/>
                <a:cs typeface="Times New Roman" panose="02020603050405020304" pitchFamily="18" charset="0"/>
              </a:rPr>
              <a:t>Transforms</a:t>
            </a:r>
            <a:r>
              <a:rPr lang="it-IT" sz="3600" b="1" dirty="0">
                <a:solidFill>
                  <a:schemeClr val="tx1"/>
                </a:solidFill>
                <a:latin typeface="Times New Roman" panose="02020603050405020304" pitchFamily="18" charset="0"/>
                <a:cs typeface="Times New Roman" panose="02020603050405020304" pitchFamily="18" charset="0"/>
              </a:rPr>
              <a:t> and data </a:t>
            </a:r>
            <a:r>
              <a:rPr lang="it-IT" sz="3600" b="1" dirty="0" err="1">
                <a:solidFill>
                  <a:schemeClr val="tx1"/>
                </a:solidFill>
                <a:latin typeface="Times New Roman" panose="02020603050405020304" pitchFamily="18" charset="0"/>
                <a:cs typeface="Times New Roman" panose="02020603050405020304" pitchFamily="18" charset="0"/>
              </a:rPr>
              <a:t>augmentation</a:t>
            </a:r>
            <a:r>
              <a:rPr lang="it-IT" sz="3600" b="1" dirty="0">
                <a:solidFill>
                  <a:schemeClr val="tx1"/>
                </a:solidFill>
                <a:latin typeface="Times New Roman" panose="02020603050405020304" pitchFamily="18" charset="0"/>
                <a:cs typeface="Times New Roman" panose="02020603050405020304" pitchFamily="18" charset="0"/>
              </a:rPr>
              <a:t> – </a:t>
            </a:r>
            <a:r>
              <a:rPr lang="it-IT" sz="3600" dirty="0" err="1">
                <a:solidFill>
                  <a:schemeClr val="tx1"/>
                </a:solidFill>
                <a:latin typeface="Times New Roman" panose="02020603050405020304" pitchFamily="18" charset="0"/>
                <a:cs typeface="Times New Roman" panose="02020603050405020304" pitchFamily="18" charset="0"/>
              </a:rPr>
              <a:t>VerticalFlip</a:t>
            </a:r>
            <a:r>
              <a:rPr lang="it-IT" sz="3600" b="1" dirty="0">
                <a:solidFill>
                  <a:schemeClr val="tx1"/>
                </a:solidFill>
              </a:rPr>
              <a:t> </a:t>
            </a:r>
            <a:endParaRPr lang="it-IT" sz="3600"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645984D4-F465-9A6E-AF9B-F857F841F9EF}"/>
              </a:ext>
            </a:extLst>
          </p:cNvPr>
          <p:cNvSpPr>
            <a:spLocks noGrp="1"/>
          </p:cNvSpPr>
          <p:nvPr>
            <p:ph idx="1"/>
          </p:nvPr>
        </p:nvSpPr>
        <p:spPr>
          <a:xfrm>
            <a:off x="1097280" y="1845734"/>
            <a:ext cx="10058400" cy="4472770"/>
          </a:xfrm>
        </p:spPr>
        <p:txBody>
          <a:bodyPr numCol="1">
            <a:normAutofit fontScale="92500" lnSpcReduction="20000"/>
          </a:bodyPr>
          <a:lstStyle/>
          <a:p>
            <a:pPr marL="201168" lvl="1" indent="0" algn="just">
              <a:buNone/>
            </a:pPr>
            <a:r>
              <a:rPr lang="it-IT" dirty="0">
                <a:solidFill>
                  <a:srgbClr val="D3CECE"/>
                </a:solidFill>
              </a:rPr>
              <a:t>import </a:t>
            </a:r>
            <a:r>
              <a:rPr lang="it-IT" dirty="0" err="1">
                <a:solidFill>
                  <a:srgbClr val="D3CECE"/>
                </a:solidFill>
              </a:rPr>
              <a:t>albumentations</a:t>
            </a:r>
            <a:r>
              <a:rPr lang="it-IT" dirty="0">
                <a:solidFill>
                  <a:srgbClr val="D3CECE"/>
                </a:solidFill>
              </a:rPr>
              <a:t> </a:t>
            </a:r>
            <a:r>
              <a:rPr lang="it-IT" dirty="0" err="1">
                <a:solidFill>
                  <a:srgbClr val="D3CECE"/>
                </a:solidFill>
              </a:rPr>
              <a:t>as</a:t>
            </a:r>
            <a:r>
              <a:rPr lang="it-IT" dirty="0">
                <a:solidFill>
                  <a:srgbClr val="D3CECE"/>
                </a:solidFill>
              </a:rPr>
              <a:t> A</a:t>
            </a:r>
          </a:p>
          <a:p>
            <a:pPr marL="201168" lvl="1" indent="0" algn="just">
              <a:buNone/>
            </a:pPr>
            <a:endParaRPr lang="it-IT" dirty="0"/>
          </a:p>
          <a:p>
            <a:pPr marL="201168" lvl="1" indent="0" algn="just">
              <a:buNone/>
            </a:pPr>
            <a:r>
              <a:rPr lang="it-IT" dirty="0" err="1">
                <a:solidFill>
                  <a:srgbClr val="D3CECE"/>
                </a:solidFill>
              </a:rPr>
              <a:t>transforms</a:t>
            </a:r>
            <a:r>
              <a:rPr lang="it-IT" dirty="0">
                <a:solidFill>
                  <a:srgbClr val="D3CECE"/>
                </a:solidFill>
              </a:rPr>
              <a:t> = </a:t>
            </a:r>
            <a:r>
              <a:rPr lang="it-IT" dirty="0" err="1">
                <a:solidFill>
                  <a:srgbClr val="D3CECE"/>
                </a:solidFill>
              </a:rPr>
              <a:t>A.Compose</a:t>
            </a:r>
            <a:r>
              <a:rPr lang="it-IT" dirty="0">
                <a:solidFill>
                  <a:srgbClr val="D3CECE"/>
                </a:solidFill>
              </a:rPr>
              <a:t>(</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A.</a:t>
            </a:r>
            <a:r>
              <a:rPr lang="it-IT" b="1" dirty="0" err="1">
                <a:solidFill>
                  <a:schemeClr val="tx1"/>
                </a:solidFill>
              </a:rPr>
              <a:t>VerticalFlip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A.HorizontalFlip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A.RandomBrightnessContrast</a:t>
            </a:r>
            <a:r>
              <a:rPr lang="it-IT" dirty="0">
                <a:solidFill>
                  <a:srgbClr val="D3CECE"/>
                </a:solidFill>
              </a:rPr>
              <a:t>(p=0.8),</a:t>
            </a:r>
          </a:p>
          <a:p>
            <a:pPr marL="201168" lvl="1" indent="0" algn="just">
              <a:buNone/>
            </a:pPr>
            <a:r>
              <a:rPr lang="it-IT" dirty="0">
                <a:solidFill>
                  <a:srgbClr val="D3CECE"/>
                </a:solidFill>
              </a:rPr>
              <a:t>        </a:t>
            </a:r>
            <a:r>
              <a:rPr lang="it-IT" dirty="0" err="1">
                <a:solidFill>
                  <a:srgbClr val="D3CECE"/>
                </a:solidFill>
              </a:rPr>
              <a:t>A.RGBShift</a:t>
            </a:r>
            <a:r>
              <a:rPr lang="it-IT" dirty="0">
                <a:solidFill>
                  <a:srgbClr val="D3CECE"/>
                </a:solidFill>
              </a:rPr>
              <a:t>(</a:t>
            </a:r>
            <a:r>
              <a:rPr lang="it-IT" dirty="0" err="1">
                <a:solidFill>
                  <a:srgbClr val="D3CECE"/>
                </a:solidFill>
              </a:rPr>
              <a:t>r_shift_limit</a:t>
            </a:r>
            <a:r>
              <a:rPr lang="it-IT" dirty="0">
                <a:solidFill>
                  <a:srgbClr val="D3CECE"/>
                </a:solidFill>
              </a:rPr>
              <a:t>=30, </a:t>
            </a:r>
            <a:r>
              <a:rPr lang="it-IT" dirty="0" err="1">
                <a:solidFill>
                  <a:srgbClr val="D3CECE"/>
                </a:solidFill>
              </a:rPr>
              <a:t>g_shift_limit</a:t>
            </a:r>
            <a:r>
              <a:rPr lang="it-IT" dirty="0">
                <a:solidFill>
                  <a:srgbClr val="D3CECE"/>
                </a:solidFill>
              </a:rPr>
              <a:t>=30, </a:t>
            </a:r>
            <a:r>
              <a:rPr lang="it-IT" dirty="0" err="1">
                <a:solidFill>
                  <a:srgbClr val="D3CECE"/>
                </a:solidFill>
              </a:rPr>
              <a:t>b_shift_limit</a:t>
            </a:r>
            <a:r>
              <a:rPr lang="it-IT" dirty="0">
                <a:solidFill>
                  <a:srgbClr val="D3CECE"/>
                </a:solidFill>
              </a:rPr>
              <a:t>=30, p=0.3),</a:t>
            </a:r>
          </a:p>
          <a:p>
            <a:pPr marL="201168" lvl="1" indent="0" algn="just">
              <a:buNone/>
            </a:pPr>
            <a:r>
              <a:rPr lang="it-IT" dirty="0">
                <a:solidFill>
                  <a:srgbClr val="D3CECE"/>
                </a:solidFill>
              </a:rPr>
              <a:t>        </a:t>
            </a:r>
            <a:r>
              <a:rPr lang="it-IT" dirty="0" err="1">
                <a:solidFill>
                  <a:srgbClr val="D3CECE"/>
                </a:solidFill>
              </a:rPr>
              <a:t>A.Blur</a:t>
            </a:r>
            <a:r>
              <a:rPr lang="it-IT" dirty="0">
                <a:solidFill>
                  <a:srgbClr val="D3CECE"/>
                </a:solidFill>
              </a:rPr>
              <a:t>(</a:t>
            </a:r>
            <a:r>
              <a:rPr lang="it-IT" dirty="0" err="1">
                <a:solidFill>
                  <a:srgbClr val="D3CECE"/>
                </a:solidFill>
              </a:rPr>
              <a:t>blur_limit</a:t>
            </a:r>
            <a:r>
              <a:rPr lang="it-IT" dirty="0">
                <a:solidFill>
                  <a:srgbClr val="D3CECE"/>
                </a:solidFill>
              </a:rPr>
              <a:t>=3)</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bbox_params</a:t>
            </a:r>
            <a:r>
              <a:rPr lang="it-IT" dirty="0">
                <a:solidFill>
                  <a:srgbClr val="D3CECE"/>
                </a:solidFill>
              </a:rPr>
              <a:t>=</a:t>
            </a:r>
            <a:r>
              <a:rPr lang="it-IT" dirty="0" err="1">
                <a:solidFill>
                  <a:srgbClr val="D3CECE"/>
                </a:solidFill>
              </a:rPr>
              <a:t>A.BboxParams</a:t>
            </a:r>
            <a:r>
              <a:rPr lang="it-IT" dirty="0">
                <a:solidFill>
                  <a:srgbClr val="D3CECE"/>
                </a:solidFill>
              </a:rPr>
              <a:t>(</a:t>
            </a:r>
          </a:p>
          <a:p>
            <a:pPr marL="201168" lvl="1" indent="0" algn="just">
              <a:buNone/>
            </a:pPr>
            <a:r>
              <a:rPr lang="it-IT" dirty="0">
                <a:solidFill>
                  <a:srgbClr val="D3CECE"/>
                </a:solidFill>
              </a:rPr>
              <a:t>        format='</a:t>
            </a:r>
            <a:r>
              <a:rPr lang="it-IT" dirty="0" err="1">
                <a:solidFill>
                  <a:srgbClr val="D3CECE"/>
                </a:solidFill>
              </a:rPr>
              <a:t>coco</a:t>
            </a:r>
            <a:r>
              <a:rPr lang="it-IT" dirty="0">
                <a:solidFill>
                  <a:srgbClr val="D3CECE"/>
                </a:solidFill>
              </a:rPr>
              <a:t>',</a:t>
            </a:r>
          </a:p>
          <a:p>
            <a:pPr marL="201168" lvl="1" indent="0" algn="just">
              <a:buNone/>
            </a:pPr>
            <a:r>
              <a:rPr lang="it-IT" dirty="0">
                <a:solidFill>
                  <a:srgbClr val="D3CECE"/>
                </a:solidFill>
              </a:rPr>
              <a:t>        </a:t>
            </a:r>
            <a:r>
              <a:rPr lang="it-IT" dirty="0" err="1">
                <a:solidFill>
                  <a:srgbClr val="D3CECE"/>
                </a:solidFill>
              </a:rPr>
              <a:t>min_visibility</a:t>
            </a:r>
            <a:r>
              <a:rPr lang="it-IT" dirty="0">
                <a:solidFill>
                  <a:srgbClr val="D3CECE"/>
                </a:solidFill>
              </a:rPr>
              <a:t>=0.05,</a:t>
            </a:r>
          </a:p>
          <a:p>
            <a:pPr marL="201168" lvl="1" indent="0" algn="just">
              <a:buNone/>
            </a:pPr>
            <a:r>
              <a:rPr lang="it-IT" dirty="0">
                <a:solidFill>
                  <a:srgbClr val="D3CECE"/>
                </a:solidFill>
              </a:rPr>
              <a:t>        </a:t>
            </a:r>
            <a:r>
              <a:rPr lang="it-IT" dirty="0" err="1">
                <a:solidFill>
                  <a:srgbClr val="D3CECE"/>
                </a:solidFill>
              </a:rPr>
              <a:t>label_fields</a:t>
            </a:r>
            <a:r>
              <a:rPr lang="it-IT" dirty="0">
                <a:solidFill>
                  <a:srgbClr val="D3CECE"/>
                </a:solidFill>
              </a:rPr>
              <a:t>=['</a:t>
            </a:r>
            <a:r>
              <a:rPr lang="it-IT" dirty="0" err="1">
                <a:solidFill>
                  <a:srgbClr val="D3CECE"/>
                </a:solidFill>
              </a:rPr>
              <a:t>category_ids</a:t>
            </a:r>
            <a:r>
              <a:rPr lang="it-IT" dirty="0">
                <a:solidFill>
                  <a:srgbClr val="D3CECE"/>
                </a:solidFill>
              </a:rPr>
              <a:t>'],</a:t>
            </a:r>
          </a:p>
          <a:p>
            <a:pPr marL="201168" lvl="1" indent="0" algn="just">
              <a:buNone/>
            </a:pPr>
            <a:r>
              <a:rPr lang="it-IT" dirty="0">
                <a:solidFill>
                  <a:srgbClr val="D3CECE"/>
                </a:solidFill>
              </a:rPr>
              <a:t>        clip=True</a:t>
            </a:r>
          </a:p>
          <a:p>
            <a:pPr marL="201168" lvl="1" indent="0" algn="just">
              <a:buNone/>
            </a:pPr>
            <a:r>
              <a:rPr lang="it-IT" dirty="0">
                <a:solidFill>
                  <a:srgbClr val="D3CECE"/>
                </a:solidFill>
              </a:rPr>
              <a:t>    )</a:t>
            </a:r>
          </a:p>
          <a:p>
            <a:pPr marL="201168" lvl="1" indent="0" algn="just">
              <a:buNone/>
            </a:pPr>
            <a:r>
              <a:rPr lang="it-IT" dirty="0">
                <a:solidFill>
                  <a:srgbClr val="D3CECE"/>
                </a:solidFill>
              </a:rPr>
              <a:t>)</a:t>
            </a:r>
          </a:p>
        </p:txBody>
      </p:sp>
      <p:cxnSp>
        <p:nvCxnSpPr>
          <p:cNvPr id="20" name="Connettore curvo 19">
            <a:extLst>
              <a:ext uri="{FF2B5EF4-FFF2-40B4-BE49-F238E27FC236}">
                <a16:creationId xmlns:a16="http://schemas.microsoft.com/office/drawing/2014/main" id="{3D8D4965-12B4-1D26-6387-A3AF7B47B859}"/>
              </a:ext>
            </a:extLst>
          </p:cNvPr>
          <p:cNvCxnSpPr>
            <a:cxnSpLocks/>
          </p:cNvCxnSpPr>
          <p:nvPr/>
        </p:nvCxnSpPr>
        <p:spPr>
          <a:xfrm flipV="1">
            <a:off x="2386584" y="2130552"/>
            <a:ext cx="2002522" cy="685800"/>
          </a:xfrm>
          <a:prstGeom prst="curvedConnector3">
            <a:avLst>
              <a:gd name="adj1" fmla="val 114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8" name="Gruppo 27">
            <a:extLst>
              <a:ext uri="{FF2B5EF4-FFF2-40B4-BE49-F238E27FC236}">
                <a16:creationId xmlns:a16="http://schemas.microsoft.com/office/drawing/2014/main" id="{D1B39E54-6998-EF89-0781-DB0559C756FA}"/>
              </a:ext>
            </a:extLst>
          </p:cNvPr>
          <p:cNvGrpSpPr/>
          <p:nvPr/>
        </p:nvGrpSpPr>
        <p:grpSpPr>
          <a:xfrm>
            <a:off x="4389106" y="1845734"/>
            <a:ext cx="6766574" cy="3374139"/>
            <a:chOff x="4404356" y="1737360"/>
            <a:chExt cx="6766574" cy="3374139"/>
          </a:xfrm>
        </p:grpSpPr>
        <p:pic>
          <p:nvPicPr>
            <p:cNvPr id="25" name="Immagine 24" descr="Immagine che contiene aria aperta, albero, infrastruttura, pianta&#10;&#10;Descrizione generata automaticamente">
              <a:extLst>
                <a:ext uri="{FF2B5EF4-FFF2-40B4-BE49-F238E27FC236}">
                  <a16:creationId xmlns:a16="http://schemas.microsoft.com/office/drawing/2014/main" id="{F89F9BBA-1F65-2097-1CE5-10BC65E5A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4356" y="1746500"/>
              <a:ext cx="3383287" cy="3364999"/>
            </a:xfrm>
            <a:prstGeom prst="rect">
              <a:avLst/>
            </a:prstGeom>
          </p:spPr>
        </p:pic>
        <p:pic>
          <p:nvPicPr>
            <p:cNvPr id="27" name="Immagine 26" descr="Immagine che contiene aria aperta, albero, strada, ponte&#10;&#10;Descrizione generata automaticamente">
              <a:extLst>
                <a:ext uri="{FF2B5EF4-FFF2-40B4-BE49-F238E27FC236}">
                  <a16:creationId xmlns:a16="http://schemas.microsoft.com/office/drawing/2014/main" id="{4618F536-B678-CF21-FF64-890660364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643" y="1737360"/>
              <a:ext cx="3383287" cy="3364999"/>
            </a:xfrm>
            <a:prstGeom prst="rect">
              <a:avLst/>
            </a:prstGeom>
          </p:spPr>
        </p:pic>
      </p:grpSp>
    </p:spTree>
    <p:extLst>
      <p:ext uri="{BB962C8B-B14F-4D97-AF65-F5344CB8AC3E}">
        <p14:creationId xmlns:p14="http://schemas.microsoft.com/office/powerpoint/2010/main" val="2301184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12D80-3D22-B058-18D2-DDBCBE2EA68D}"/>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4DF24CF9-3724-1BEA-D717-88B5FB949088}"/>
              </a:ext>
            </a:extLst>
          </p:cNvPr>
          <p:cNvSpPr>
            <a:spLocks noGrp="1"/>
          </p:cNvSpPr>
          <p:nvPr>
            <p:ph type="title"/>
          </p:nvPr>
        </p:nvSpPr>
        <p:spPr>
          <a:xfrm>
            <a:off x="1097280" y="286603"/>
            <a:ext cx="10058400" cy="1450757"/>
          </a:xfrm>
        </p:spPr>
        <p:txBody>
          <a:bodyPr>
            <a:normAutofit/>
          </a:bodyPr>
          <a:lstStyle/>
          <a:p>
            <a:r>
              <a:rPr lang="it-IT" sz="3600" b="1" dirty="0" err="1">
                <a:solidFill>
                  <a:schemeClr val="tx1"/>
                </a:solidFill>
                <a:latin typeface="Times New Roman" panose="02020603050405020304" pitchFamily="18" charset="0"/>
                <a:cs typeface="Times New Roman" panose="02020603050405020304" pitchFamily="18" charset="0"/>
              </a:rPr>
              <a:t>Transforms</a:t>
            </a:r>
            <a:r>
              <a:rPr lang="it-IT" sz="3600" b="1" dirty="0">
                <a:solidFill>
                  <a:schemeClr val="tx1"/>
                </a:solidFill>
                <a:latin typeface="Times New Roman" panose="02020603050405020304" pitchFamily="18" charset="0"/>
                <a:cs typeface="Times New Roman" panose="02020603050405020304" pitchFamily="18" charset="0"/>
              </a:rPr>
              <a:t> and data </a:t>
            </a:r>
            <a:r>
              <a:rPr lang="it-IT" sz="3600" b="1" dirty="0" err="1">
                <a:solidFill>
                  <a:schemeClr val="tx1"/>
                </a:solidFill>
                <a:latin typeface="Times New Roman" panose="02020603050405020304" pitchFamily="18" charset="0"/>
                <a:cs typeface="Times New Roman" panose="02020603050405020304" pitchFamily="18" charset="0"/>
              </a:rPr>
              <a:t>augmentation</a:t>
            </a:r>
            <a:r>
              <a:rPr lang="it-IT" sz="3600" b="1" dirty="0">
                <a:solidFill>
                  <a:schemeClr val="tx1"/>
                </a:solidFill>
                <a:latin typeface="Times New Roman" panose="02020603050405020304" pitchFamily="18" charset="0"/>
                <a:cs typeface="Times New Roman" panose="02020603050405020304" pitchFamily="18" charset="0"/>
              </a:rPr>
              <a:t> – </a:t>
            </a:r>
            <a:r>
              <a:rPr lang="it-IT" sz="3600" dirty="0" err="1">
                <a:solidFill>
                  <a:schemeClr val="tx1"/>
                </a:solidFill>
                <a:latin typeface="Times New Roman" panose="02020603050405020304" pitchFamily="18" charset="0"/>
                <a:cs typeface="Times New Roman" panose="02020603050405020304" pitchFamily="18" charset="0"/>
              </a:rPr>
              <a:t>HorizontalFlip</a:t>
            </a:r>
            <a:r>
              <a:rPr lang="it-IT" sz="3600" b="1" dirty="0">
                <a:solidFill>
                  <a:schemeClr val="tx1"/>
                </a:solidFill>
              </a:rPr>
              <a:t> </a:t>
            </a:r>
            <a:endParaRPr lang="it-IT" sz="3600"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A17A743E-D978-375D-CC62-F2795B977DC2}"/>
              </a:ext>
            </a:extLst>
          </p:cNvPr>
          <p:cNvSpPr>
            <a:spLocks noGrp="1"/>
          </p:cNvSpPr>
          <p:nvPr>
            <p:ph idx="1"/>
          </p:nvPr>
        </p:nvSpPr>
        <p:spPr>
          <a:xfrm>
            <a:off x="1097280" y="1845734"/>
            <a:ext cx="10058400" cy="4472770"/>
          </a:xfrm>
        </p:spPr>
        <p:txBody>
          <a:bodyPr numCol="1">
            <a:normAutofit fontScale="92500" lnSpcReduction="20000"/>
          </a:bodyPr>
          <a:lstStyle/>
          <a:p>
            <a:pPr marL="201168" lvl="1" indent="0" algn="just">
              <a:buNone/>
            </a:pPr>
            <a:r>
              <a:rPr lang="it-IT" dirty="0">
                <a:solidFill>
                  <a:srgbClr val="D3CECE"/>
                </a:solidFill>
              </a:rPr>
              <a:t>import </a:t>
            </a:r>
            <a:r>
              <a:rPr lang="it-IT" dirty="0" err="1">
                <a:solidFill>
                  <a:srgbClr val="D3CECE"/>
                </a:solidFill>
              </a:rPr>
              <a:t>albumentations</a:t>
            </a:r>
            <a:r>
              <a:rPr lang="it-IT" dirty="0">
                <a:solidFill>
                  <a:srgbClr val="D3CECE"/>
                </a:solidFill>
              </a:rPr>
              <a:t> </a:t>
            </a:r>
            <a:r>
              <a:rPr lang="it-IT" dirty="0" err="1">
                <a:solidFill>
                  <a:srgbClr val="D3CECE"/>
                </a:solidFill>
              </a:rPr>
              <a:t>as</a:t>
            </a:r>
            <a:r>
              <a:rPr lang="it-IT" dirty="0">
                <a:solidFill>
                  <a:srgbClr val="D3CECE"/>
                </a:solidFill>
              </a:rPr>
              <a:t> A</a:t>
            </a:r>
          </a:p>
          <a:p>
            <a:pPr marL="201168" lvl="1" indent="0" algn="just">
              <a:buNone/>
            </a:pPr>
            <a:endParaRPr lang="it-IT" dirty="0"/>
          </a:p>
          <a:p>
            <a:pPr marL="201168" lvl="1" indent="0" algn="just">
              <a:buNone/>
            </a:pPr>
            <a:r>
              <a:rPr lang="it-IT" dirty="0" err="1">
                <a:solidFill>
                  <a:srgbClr val="D3CECE"/>
                </a:solidFill>
              </a:rPr>
              <a:t>transforms</a:t>
            </a:r>
            <a:r>
              <a:rPr lang="it-IT" dirty="0">
                <a:solidFill>
                  <a:srgbClr val="D3CECE"/>
                </a:solidFill>
              </a:rPr>
              <a:t> = </a:t>
            </a:r>
            <a:r>
              <a:rPr lang="it-IT" dirty="0" err="1">
                <a:solidFill>
                  <a:srgbClr val="D3CECE"/>
                </a:solidFill>
              </a:rPr>
              <a:t>A.Compose</a:t>
            </a:r>
            <a:r>
              <a:rPr lang="it-IT" dirty="0">
                <a:solidFill>
                  <a:srgbClr val="D3CECE"/>
                </a:solidFill>
              </a:rPr>
              <a:t>(</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A.VerticalFlip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a:t>
            </a:r>
            <a:r>
              <a:rPr lang="it-IT" b="1" dirty="0" err="1">
                <a:solidFill>
                  <a:schemeClr val="tx1"/>
                </a:solidFill>
              </a:rPr>
              <a:t>HorizontalFlip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A.RandomBrightnessContrast</a:t>
            </a:r>
            <a:r>
              <a:rPr lang="it-IT" dirty="0">
                <a:solidFill>
                  <a:srgbClr val="D3CECE"/>
                </a:solidFill>
              </a:rPr>
              <a:t>(p=0.8),</a:t>
            </a:r>
          </a:p>
          <a:p>
            <a:pPr marL="201168" lvl="1" indent="0" algn="just">
              <a:buNone/>
            </a:pPr>
            <a:r>
              <a:rPr lang="it-IT" dirty="0">
                <a:solidFill>
                  <a:srgbClr val="D3CECE"/>
                </a:solidFill>
              </a:rPr>
              <a:t>        </a:t>
            </a:r>
            <a:r>
              <a:rPr lang="it-IT" dirty="0" err="1">
                <a:solidFill>
                  <a:srgbClr val="D3CECE"/>
                </a:solidFill>
              </a:rPr>
              <a:t>A.RGBShift</a:t>
            </a:r>
            <a:r>
              <a:rPr lang="it-IT" dirty="0">
                <a:solidFill>
                  <a:srgbClr val="D3CECE"/>
                </a:solidFill>
              </a:rPr>
              <a:t>(</a:t>
            </a:r>
            <a:r>
              <a:rPr lang="it-IT" dirty="0" err="1">
                <a:solidFill>
                  <a:srgbClr val="D3CECE"/>
                </a:solidFill>
              </a:rPr>
              <a:t>r_shift_limit</a:t>
            </a:r>
            <a:r>
              <a:rPr lang="it-IT" dirty="0">
                <a:solidFill>
                  <a:srgbClr val="D3CECE"/>
                </a:solidFill>
              </a:rPr>
              <a:t>=30, </a:t>
            </a:r>
            <a:r>
              <a:rPr lang="it-IT" dirty="0" err="1">
                <a:solidFill>
                  <a:srgbClr val="D3CECE"/>
                </a:solidFill>
              </a:rPr>
              <a:t>g_shift_limit</a:t>
            </a:r>
            <a:r>
              <a:rPr lang="it-IT" dirty="0">
                <a:solidFill>
                  <a:srgbClr val="D3CECE"/>
                </a:solidFill>
              </a:rPr>
              <a:t>=30, </a:t>
            </a:r>
            <a:r>
              <a:rPr lang="it-IT" dirty="0" err="1">
                <a:solidFill>
                  <a:srgbClr val="D3CECE"/>
                </a:solidFill>
              </a:rPr>
              <a:t>b_shift_limit</a:t>
            </a:r>
            <a:r>
              <a:rPr lang="it-IT" dirty="0">
                <a:solidFill>
                  <a:srgbClr val="D3CECE"/>
                </a:solidFill>
              </a:rPr>
              <a:t>=30, p=0.3),</a:t>
            </a:r>
          </a:p>
          <a:p>
            <a:pPr marL="201168" lvl="1" indent="0" algn="just">
              <a:buNone/>
            </a:pPr>
            <a:r>
              <a:rPr lang="it-IT" dirty="0">
                <a:solidFill>
                  <a:srgbClr val="D3CECE"/>
                </a:solidFill>
              </a:rPr>
              <a:t>        </a:t>
            </a:r>
            <a:r>
              <a:rPr lang="it-IT" dirty="0" err="1">
                <a:solidFill>
                  <a:srgbClr val="D3CECE"/>
                </a:solidFill>
              </a:rPr>
              <a:t>A.Blur</a:t>
            </a:r>
            <a:r>
              <a:rPr lang="it-IT" dirty="0">
                <a:solidFill>
                  <a:srgbClr val="D3CECE"/>
                </a:solidFill>
              </a:rPr>
              <a:t>(</a:t>
            </a:r>
            <a:r>
              <a:rPr lang="it-IT" dirty="0" err="1">
                <a:solidFill>
                  <a:srgbClr val="D3CECE"/>
                </a:solidFill>
              </a:rPr>
              <a:t>blur_limit</a:t>
            </a:r>
            <a:r>
              <a:rPr lang="it-IT" dirty="0">
                <a:solidFill>
                  <a:srgbClr val="D3CECE"/>
                </a:solidFill>
              </a:rPr>
              <a:t>=3)</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bbox_params</a:t>
            </a:r>
            <a:r>
              <a:rPr lang="it-IT" dirty="0">
                <a:solidFill>
                  <a:srgbClr val="D3CECE"/>
                </a:solidFill>
              </a:rPr>
              <a:t>=</a:t>
            </a:r>
            <a:r>
              <a:rPr lang="it-IT" dirty="0" err="1">
                <a:solidFill>
                  <a:srgbClr val="D3CECE"/>
                </a:solidFill>
              </a:rPr>
              <a:t>A.BboxParams</a:t>
            </a:r>
            <a:r>
              <a:rPr lang="it-IT" dirty="0">
                <a:solidFill>
                  <a:srgbClr val="D3CECE"/>
                </a:solidFill>
              </a:rPr>
              <a:t>(</a:t>
            </a:r>
          </a:p>
          <a:p>
            <a:pPr marL="201168" lvl="1" indent="0" algn="just">
              <a:buNone/>
            </a:pPr>
            <a:r>
              <a:rPr lang="it-IT" dirty="0">
                <a:solidFill>
                  <a:srgbClr val="D3CECE"/>
                </a:solidFill>
              </a:rPr>
              <a:t>        format='</a:t>
            </a:r>
            <a:r>
              <a:rPr lang="it-IT" dirty="0" err="1">
                <a:solidFill>
                  <a:srgbClr val="D3CECE"/>
                </a:solidFill>
              </a:rPr>
              <a:t>coco</a:t>
            </a:r>
            <a:r>
              <a:rPr lang="it-IT" dirty="0">
                <a:solidFill>
                  <a:srgbClr val="D3CECE"/>
                </a:solidFill>
              </a:rPr>
              <a:t>',</a:t>
            </a:r>
          </a:p>
          <a:p>
            <a:pPr marL="201168" lvl="1" indent="0" algn="just">
              <a:buNone/>
            </a:pPr>
            <a:r>
              <a:rPr lang="it-IT" dirty="0">
                <a:solidFill>
                  <a:srgbClr val="D3CECE"/>
                </a:solidFill>
              </a:rPr>
              <a:t>        </a:t>
            </a:r>
            <a:r>
              <a:rPr lang="it-IT" dirty="0" err="1">
                <a:solidFill>
                  <a:srgbClr val="D3CECE"/>
                </a:solidFill>
              </a:rPr>
              <a:t>min_visibility</a:t>
            </a:r>
            <a:r>
              <a:rPr lang="it-IT" dirty="0">
                <a:solidFill>
                  <a:srgbClr val="D3CECE"/>
                </a:solidFill>
              </a:rPr>
              <a:t>=0.05,</a:t>
            </a:r>
          </a:p>
          <a:p>
            <a:pPr marL="201168" lvl="1" indent="0" algn="just">
              <a:buNone/>
            </a:pPr>
            <a:r>
              <a:rPr lang="it-IT" dirty="0">
                <a:solidFill>
                  <a:srgbClr val="D3CECE"/>
                </a:solidFill>
              </a:rPr>
              <a:t>        </a:t>
            </a:r>
            <a:r>
              <a:rPr lang="it-IT" dirty="0" err="1">
                <a:solidFill>
                  <a:srgbClr val="D3CECE"/>
                </a:solidFill>
              </a:rPr>
              <a:t>label_fields</a:t>
            </a:r>
            <a:r>
              <a:rPr lang="it-IT" dirty="0">
                <a:solidFill>
                  <a:srgbClr val="D3CECE"/>
                </a:solidFill>
              </a:rPr>
              <a:t>=['</a:t>
            </a:r>
            <a:r>
              <a:rPr lang="it-IT" dirty="0" err="1">
                <a:solidFill>
                  <a:srgbClr val="D3CECE"/>
                </a:solidFill>
              </a:rPr>
              <a:t>category_ids</a:t>
            </a:r>
            <a:r>
              <a:rPr lang="it-IT" dirty="0">
                <a:solidFill>
                  <a:srgbClr val="D3CECE"/>
                </a:solidFill>
              </a:rPr>
              <a:t>'],</a:t>
            </a:r>
          </a:p>
          <a:p>
            <a:pPr marL="201168" lvl="1" indent="0" algn="just">
              <a:buNone/>
            </a:pPr>
            <a:r>
              <a:rPr lang="it-IT" dirty="0">
                <a:solidFill>
                  <a:srgbClr val="D3CECE"/>
                </a:solidFill>
              </a:rPr>
              <a:t>        clip=True</a:t>
            </a:r>
          </a:p>
          <a:p>
            <a:pPr marL="201168" lvl="1" indent="0" algn="just">
              <a:buNone/>
            </a:pPr>
            <a:r>
              <a:rPr lang="it-IT" dirty="0">
                <a:solidFill>
                  <a:srgbClr val="D3CECE"/>
                </a:solidFill>
              </a:rPr>
              <a:t>    )</a:t>
            </a:r>
          </a:p>
          <a:p>
            <a:pPr marL="201168" lvl="1" indent="0" algn="just">
              <a:buNone/>
            </a:pPr>
            <a:r>
              <a:rPr lang="it-IT" dirty="0">
                <a:solidFill>
                  <a:srgbClr val="D3CECE"/>
                </a:solidFill>
              </a:rPr>
              <a:t>)</a:t>
            </a:r>
          </a:p>
        </p:txBody>
      </p:sp>
      <p:grpSp>
        <p:nvGrpSpPr>
          <p:cNvPr id="13" name="Gruppo 12">
            <a:extLst>
              <a:ext uri="{FF2B5EF4-FFF2-40B4-BE49-F238E27FC236}">
                <a16:creationId xmlns:a16="http://schemas.microsoft.com/office/drawing/2014/main" id="{43BF43E5-C336-7F48-28B1-E5E394CDDA66}"/>
              </a:ext>
            </a:extLst>
          </p:cNvPr>
          <p:cNvGrpSpPr/>
          <p:nvPr/>
        </p:nvGrpSpPr>
        <p:grpSpPr>
          <a:xfrm>
            <a:off x="4389106" y="1845734"/>
            <a:ext cx="6766574" cy="3364999"/>
            <a:chOff x="4559804" y="1845734"/>
            <a:chExt cx="6766574" cy="3364999"/>
          </a:xfrm>
        </p:grpSpPr>
        <p:pic>
          <p:nvPicPr>
            <p:cNvPr id="10" name="Immagine 9" descr="Immagine che contiene aria aperta, albero, infrastruttura, pianta&#10;&#10;Descrizione generata automaticamente">
              <a:extLst>
                <a:ext uri="{FF2B5EF4-FFF2-40B4-BE49-F238E27FC236}">
                  <a16:creationId xmlns:a16="http://schemas.microsoft.com/office/drawing/2014/main" id="{F638F674-C213-8417-FB27-DA085EEAD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804" y="1845734"/>
              <a:ext cx="3383287" cy="3364999"/>
            </a:xfrm>
            <a:prstGeom prst="rect">
              <a:avLst/>
            </a:prstGeom>
          </p:spPr>
        </p:pic>
        <p:pic>
          <p:nvPicPr>
            <p:cNvPr id="12" name="Immagine 11" descr="Immagine che contiene aria aperta, albero, pianta, infrastruttura&#10;&#10;Descrizione generata automaticamente">
              <a:extLst>
                <a:ext uri="{FF2B5EF4-FFF2-40B4-BE49-F238E27FC236}">
                  <a16:creationId xmlns:a16="http://schemas.microsoft.com/office/drawing/2014/main" id="{FBEED86D-93C9-663E-FC4F-E7A600B03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3091" y="1845734"/>
              <a:ext cx="3383287" cy="3364999"/>
            </a:xfrm>
            <a:prstGeom prst="rect">
              <a:avLst/>
            </a:prstGeom>
          </p:spPr>
        </p:pic>
      </p:grpSp>
      <p:cxnSp>
        <p:nvCxnSpPr>
          <p:cNvPr id="14" name="Connettore curvo 13">
            <a:extLst>
              <a:ext uri="{FF2B5EF4-FFF2-40B4-BE49-F238E27FC236}">
                <a16:creationId xmlns:a16="http://schemas.microsoft.com/office/drawing/2014/main" id="{55AAAFF8-BF5C-BDBA-FCCB-FF4F1F5E52E1}"/>
              </a:ext>
            </a:extLst>
          </p:cNvPr>
          <p:cNvCxnSpPr>
            <a:cxnSpLocks/>
          </p:cNvCxnSpPr>
          <p:nvPr/>
        </p:nvCxnSpPr>
        <p:spPr>
          <a:xfrm flipV="1">
            <a:off x="2386584" y="2468880"/>
            <a:ext cx="2002522" cy="685800"/>
          </a:xfrm>
          <a:prstGeom prst="curvedConnector3">
            <a:avLst>
              <a:gd name="adj1" fmla="val 114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473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9B95F-7C6C-6EED-D678-0C1F2FDD16C6}"/>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328A203F-CCF8-BB75-FE06-B963A97574D9}"/>
              </a:ext>
            </a:extLst>
          </p:cNvPr>
          <p:cNvSpPr>
            <a:spLocks noGrp="1"/>
          </p:cNvSpPr>
          <p:nvPr>
            <p:ph type="title"/>
          </p:nvPr>
        </p:nvSpPr>
        <p:spPr>
          <a:xfrm>
            <a:off x="1097280" y="286603"/>
            <a:ext cx="7951470" cy="1450757"/>
          </a:xfrm>
        </p:spPr>
        <p:txBody>
          <a:bodyPr>
            <a:normAutofit/>
          </a:bodyPr>
          <a:lstStyle/>
          <a:p>
            <a:r>
              <a:rPr lang="it-IT" sz="3600" b="1" dirty="0" err="1">
                <a:solidFill>
                  <a:schemeClr val="tx1"/>
                </a:solidFill>
                <a:latin typeface="Times New Roman" panose="02020603050405020304" pitchFamily="18" charset="0"/>
                <a:cs typeface="Times New Roman" panose="02020603050405020304" pitchFamily="18" charset="0"/>
              </a:rPr>
              <a:t>Transforms</a:t>
            </a:r>
            <a:r>
              <a:rPr lang="it-IT" sz="3600" b="1" dirty="0">
                <a:solidFill>
                  <a:schemeClr val="tx1"/>
                </a:solidFill>
                <a:latin typeface="Times New Roman" panose="02020603050405020304" pitchFamily="18" charset="0"/>
                <a:cs typeface="Times New Roman" panose="02020603050405020304" pitchFamily="18" charset="0"/>
              </a:rPr>
              <a:t> and data </a:t>
            </a:r>
            <a:r>
              <a:rPr lang="it-IT" sz="3600" b="1" dirty="0" err="1">
                <a:solidFill>
                  <a:schemeClr val="tx1"/>
                </a:solidFill>
                <a:latin typeface="Times New Roman" panose="02020603050405020304" pitchFamily="18" charset="0"/>
                <a:cs typeface="Times New Roman" panose="02020603050405020304" pitchFamily="18" charset="0"/>
              </a:rPr>
              <a:t>augmentation</a:t>
            </a:r>
            <a:r>
              <a:rPr lang="it-IT" sz="3600" b="1" dirty="0">
                <a:solidFill>
                  <a:schemeClr val="tx1"/>
                </a:solidFill>
                <a:latin typeface="Times New Roman" panose="02020603050405020304" pitchFamily="18" charset="0"/>
                <a:cs typeface="Times New Roman" panose="02020603050405020304" pitchFamily="18" charset="0"/>
              </a:rPr>
              <a:t> – </a:t>
            </a:r>
            <a:r>
              <a:rPr lang="it-IT" sz="3600" dirty="0" err="1">
                <a:solidFill>
                  <a:schemeClr val="tx1"/>
                </a:solidFill>
                <a:latin typeface="Times New Roman" panose="02020603050405020304" pitchFamily="18" charset="0"/>
                <a:cs typeface="Times New Roman" panose="02020603050405020304" pitchFamily="18" charset="0"/>
              </a:rPr>
              <a:t>RandomBrightnessContrast</a:t>
            </a:r>
            <a:r>
              <a:rPr lang="it-IT" sz="3600" b="1" dirty="0">
                <a:solidFill>
                  <a:schemeClr val="tx1"/>
                </a:solidFill>
                <a:latin typeface="Times New Roman" panose="02020603050405020304" pitchFamily="18" charset="0"/>
                <a:cs typeface="Times New Roman" panose="02020603050405020304" pitchFamily="18" charset="0"/>
              </a:rPr>
              <a:t> </a:t>
            </a:r>
          </a:p>
        </p:txBody>
      </p:sp>
      <p:sp>
        <p:nvSpPr>
          <p:cNvPr id="5" name="Segnaposto contenuto 4">
            <a:extLst>
              <a:ext uri="{FF2B5EF4-FFF2-40B4-BE49-F238E27FC236}">
                <a16:creationId xmlns:a16="http://schemas.microsoft.com/office/drawing/2014/main" id="{1018ADAC-6AF2-6176-B837-FFC8CF2701EB}"/>
              </a:ext>
            </a:extLst>
          </p:cNvPr>
          <p:cNvSpPr>
            <a:spLocks noGrp="1"/>
          </p:cNvSpPr>
          <p:nvPr>
            <p:ph idx="1"/>
          </p:nvPr>
        </p:nvSpPr>
        <p:spPr>
          <a:xfrm>
            <a:off x="1097280" y="1845734"/>
            <a:ext cx="10058400" cy="4472770"/>
          </a:xfrm>
        </p:spPr>
        <p:txBody>
          <a:bodyPr numCol="1">
            <a:normAutofit fontScale="92500" lnSpcReduction="20000"/>
          </a:bodyPr>
          <a:lstStyle/>
          <a:p>
            <a:pPr marL="201168" lvl="1" indent="0" algn="just">
              <a:buNone/>
            </a:pPr>
            <a:r>
              <a:rPr lang="it-IT" dirty="0">
                <a:solidFill>
                  <a:srgbClr val="D3CECE"/>
                </a:solidFill>
              </a:rPr>
              <a:t>import </a:t>
            </a:r>
            <a:r>
              <a:rPr lang="it-IT" dirty="0" err="1">
                <a:solidFill>
                  <a:srgbClr val="D3CECE"/>
                </a:solidFill>
              </a:rPr>
              <a:t>albumentations</a:t>
            </a:r>
            <a:r>
              <a:rPr lang="it-IT" dirty="0">
                <a:solidFill>
                  <a:srgbClr val="D3CECE"/>
                </a:solidFill>
              </a:rPr>
              <a:t> </a:t>
            </a:r>
            <a:r>
              <a:rPr lang="it-IT" dirty="0" err="1">
                <a:solidFill>
                  <a:srgbClr val="D3CECE"/>
                </a:solidFill>
              </a:rPr>
              <a:t>as</a:t>
            </a:r>
            <a:r>
              <a:rPr lang="it-IT" dirty="0">
                <a:solidFill>
                  <a:srgbClr val="D3CECE"/>
                </a:solidFill>
              </a:rPr>
              <a:t> A</a:t>
            </a:r>
          </a:p>
          <a:p>
            <a:pPr marL="201168" lvl="1" indent="0" algn="just">
              <a:buNone/>
            </a:pPr>
            <a:endParaRPr lang="it-IT" dirty="0"/>
          </a:p>
          <a:p>
            <a:pPr marL="201168" lvl="1" indent="0" algn="just">
              <a:buNone/>
            </a:pPr>
            <a:r>
              <a:rPr lang="it-IT" dirty="0" err="1">
                <a:solidFill>
                  <a:srgbClr val="D3CECE"/>
                </a:solidFill>
              </a:rPr>
              <a:t>transforms</a:t>
            </a:r>
            <a:r>
              <a:rPr lang="it-IT" dirty="0">
                <a:solidFill>
                  <a:srgbClr val="D3CECE"/>
                </a:solidFill>
              </a:rPr>
              <a:t> = </a:t>
            </a:r>
            <a:r>
              <a:rPr lang="it-IT" dirty="0" err="1">
                <a:solidFill>
                  <a:srgbClr val="D3CECE"/>
                </a:solidFill>
              </a:rPr>
              <a:t>A.Compose</a:t>
            </a:r>
            <a:r>
              <a:rPr lang="it-IT" dirty="0">
                <a:solidFill>
                  <a:srgbClr val="D3CECE"/>
                </a:solidFill>
              </a:rPr>
              <a:t>(</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A.VerticalFlip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A.HorizontalFlip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a:t>
            </a:r>
            <a:r>
              <a:rPr lang="it-IT" b="1" dirty="0" err="1">
                <a:solidFill>
                  <a:schemeClr val="tx1"/>
                </a:solidFill>
              </a:rPr>
              <a:t>RandomBrightnessContrast</a:t>
            </a:r>
            <a:r>
              <a:rPr lang="it-IT" dirty="0">
                <a:solidFill>
                  <a:srgbClr val="D3CECE"/>
                </a:solidFill>
              </a:rPr>
              <a:t>(p=0.8),</a:t>
            </a:r>
          </a:p>
          <a:p>
            <a:pPr marL="201168" lvl="1" indent="0" algn="just">
              <a:buNone/>
            </a:pPr>
            <a:r>
              <a:rPr lang="it-IT" dirty="0">
                <a:solidFill>
                  <a:srgbClr val="D3CECE"/>
                </a:solidFill>
              </a:rPr>
              <a:t>        </a:t>
            </a:r>
            <a:r>
              <a:rPr lang="it-IT" dirty="0" err="1">
                <a:solidFill>
                  <a:srgbClr val="D3CECE"/>
                </a:solidFill>
              </a:rPr>
              <a:t>A.RGBShift</a:t>
            </a:r>
            <a:r>
              <a:rPr lang="it-IT" dirty="0">
                <a:solidFill>
                  <a:srgbClr val="D3CECE"/>
                </a:solidFill>
              </a:rPr>
              <a:t>(</a:t>
            </a:r>
            <a:r>
              <a:rPr lang="it-IT" dirty="0" err="1">
                <a:solidFill>
                  <a:srgbClr val="D3CECE"/>
                </a:solidFill>
              </a:rPr>
              <a:t>r_shift_limit</a:t>
            </a:r>
            <a:r>
              <a:rPr lang="it-IT" dirty="0">
                <a:solidFill>
                  <a:srgbClr val="D3CECE"/>
                </a:solidFill>
              </a:rPr>
              <a:t>=30, </a:t>
            </a:r>
            <a:r>
              <a:rPr lang="it-IT" dirty="0" err="1">
                <a:solidFill>
                  <a:srgbClr val="D3CECE"/>
                </a:solidFill>
              </a:rPr>
              <a:t>g_shift_limit</a:t>
            </a:r>
            <a:r>
              <a:rPr lang="it-IT" dirty="0">
                <a:solidFill>
                  <a:srgbClr val="D3CECE"/>
                </a:solidFill>
              </a:rPr>
              <a:t>=30, </a:t>
            </a:r>
            <a:r>
              <a:rPr lang="it-IT" dirty="0" err="1">
                <a:solidFill>
                  <a:srgbClr val="D3CECE"/>
                </a:solidFill>
              </a:rPr>
              <a:t>b_shift_limit</a:t>
            </a:r>
            <a:r>
              <a:rPr lang="it-IT" dirty="0">
                <a:solidFill>
                  <a:srgbClr val="D3CECE"/>
                </a:solidFill>
              </a:rPr>
              <a:t>=30, p=0.3),</a:t>
            </a:r>
          </a:p>
          <a:p>
            <a:pPr marL="201168" lvl="1" indent="0" algn="just">
              <a:buNone/>
            </a:pPr>
            <a:r>
              <a:rPr lang="it-IT" dirty="0">
                <a:solidFill>
                  <a:srgbClr val="D3CECE"/>
                </a:solidFill>
              </a:rPr>
              <a:t>        </a:t>
            </a:r>
            <a:r>
              <a:rPr lang="it-IT" dirty="0" err="1">
                <a:solidFill>
                  <a:srgbClr val="D3CECE"/>
                </a:solidFill>
              </a:rPr>
              <a:t>A.Blur</a:t>
            </a:r>
            <a:r>
              <a:rPr lang="it-IT" dirty="0">
                <a:solidFill>
                  <a:srgbClr val="D3CECE"/>
                </a:solidFill>
              </a:rPr>
              <a:t>(</a:t>
            </a:r>
            <a:r>
              <a:rPr lang="it-IT" dirty="0" err="1">
                <a:solidFill>
                  <a:srgbClr val="D3CECE"/>
                </a:solidFill>
              </a:rPr>
              <a:t>blur_limit</a:t>
            </a:r>
            <a:r>
              <a:rPr lang="it-IT" dirty="0">
                <a:solidFill>
                  <a:srgbClr val="D3CECE"/>
                </a:solidFill>
              </a:rPr>
              <a:t>=3)</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bbox_params</a:t>
            </a:r>
            <a:r>
              <a:rPr lang="it-IT" dirty="0">
                <a:solidFill>
                  <a:srgbClr val="D3CECE"/>
                </a:solidFill>
              </a:rPr>
              <a:t>=</a:t>
            </a:r>
            <a:r>
              <a:rPr lang="it-IT" dirty="0" err="1">
                <a:solidFill>
                  <a:srgbClr val="D3CECE"/>
                </a:solidFill>
              </a:rPr>
              <a:t>A.BboxParams</a:t>
            </a:r>
            <a:r>
              <a:rPr lang="it-IT" dirty="0">
                <a:solidFill>
                  <a:srgbClr val="D3CECE"/>
                </a:solidFill>
              </a:rPr>
              <a:t>(</a:t>
            </a:r>
          </a:p>
          <a:p>
            <a:pPr marL="201168" lvl="1" indent="0" algn="just">
              <a:buNone/>
            </a:pPr>
            <a:r>
              <a:rPr lang="it-IT" dirty="0">
                <a:solidFill>
                  <a:srgbClr val="D3CECE"/>
                </a:solidFill>
              </a:rPr>
              <a:t>        format='</a:t>
            </a:r>
            <a:r>
              <a:rPr lang="it-IT" dirty="0" err="1">
                <a:solidFill>
                  <a:srgbClr val="D3CECE"/>
                </a:solidFill>
              </a:rPr>
              <a:t>coco</a:t>
            </a:r>
            <a:r>
              <a:rPr lang="it-IT" dirty="0">
                <a:solidFill>
                  <a:srgbClr val="D3CECE"/>
                </a:solidFill>
              </a:rPr>
              <a:t>',</a:t>
            </a:r>
          </a:p>
          <a:p>
            <a:pPr marL="201168" lvl="1" indent="0" algn="just">
              <a:buNone/>
            </a:pPr>
            <a:r>
              <a:rPr lang="it-IT" dirty="0">
                <a:solidFill>
                  <a:srgbClr val="D3CECE"/>
                </a:solidFill>
              </a:rPr>
              <a:t>        </a:t>
            </a:r>
            <a:r>
              <a:rPr lang="it-IT" dirty="0" err="1">
                <a:solidFill>
                  <a:srgbClr val="D3CECE"/>
                </a:solidFill>
              </a:rPr>
              <a:t>min_visibility</a:t>
            </a:r>
            <a:r>
              <a:rPr lang="it-IT" dirty="0">
                <a:solidFill>
                  <a:srgbClr val="D3CECE"/>
                </a:solidFill>
              </a:rPr>
              <a:t>=0.05,</a:t>
            </a:r>
          </a:p>
          <a:p>
            <a:pPr marL="201168" lvl="1" indent="0" algn="just">
              <a:buNone/>
            </a:pPr>
            <a:r>
              <a:rPr lang="it-IT" dirty="0">
                <a:solidFill>
                  <a:srgbClr val="D3CECE"/>
                </a:solidFill>
              </a:rPr>
              <a:t>        </a:t>
            </a:r>
            <a:r>
              <a:rPr lang="it-IT" dirty="0" err="1">
                <a:solidFill>
                  <a:srgbClr val="D3CECE"/>
                </a:solidFill>
              </a:rPr>
              <a:t>label_fields</a:t>
            </a:r>
            <a:r>
              <a:rPr lang="it-IT" dirty="0">
                <a:solidFill>
                  <a:srgbClr val="D3CECE"/>
                </a:solidFill>
              </a:rPr>
              <a:t>=['</a:t>
            </a:r>
            <a:r>
              <a:rPr lang="it-IT" dirty="0" err="1">
                <a:solidFill>
                  <a:srgbClr val="D3CECE"/>
                </a:solidFill>
              </a:rPr>
              <a:t>category_ids</a:t>
            </a:r>
            <a:r>
              <a:rPr lang="it-IT" dirty="0">
                <a:solidFill>
                  <a:srgbClr val="D3CECE"/>
                </a:solidFill>
              </a:rPr>
              <a:t>'],</a:t>
            </a:r>
          </a:p>
          <a:p>
            <a:pPr marL="201168" lvl="1" indent="0" algn="just">
              <a:buNone/>
            </a:pPr>
            <a:r>
              <a:rPr lang="it-IT" dirty="0">
                <a:solidFill>
                  <a:srgbClr val="D3CECE"/>
                </a:solidFill>
              </a:rPr>
              <a:t>        clip=True</a:t>
            </a:r>
          </a:p>
          <a:p>
            <a:pPr marL="201168" lvl="1" indent="0" algn="just">
              <a:buNone/>
            </a:pPr>
            <a:r>
              <a:rPr lang="it-IT" dirty="0">
                <a:solidFill>
                  <a:srgbClr val="D3CECE"/>
                </a:solidFill>
              </a:rPr>
              <a:t>    )</a:t>
            </a:r>
          </a:p>
          <a:p>
            <a:pPr marL="201168" lvl="1" indent="0" algn="just">
              <a:buNone/>
            </a:pPr>
            <a:r>
              <a:rPr lang="it-IT" dirty="0">
                <a:solidFill>
                  <a:srgbClr val="D3CECE"/>
                </a:solidFill>
              </a:rPr>
              <a:t>)</a:t>
            </a:r>
          </a:p>
        </p:txBody>
      </p:sp>
      <p:grpSp>
        <p:nvGrpSpPr>
          <p:cNvPr id="19" name="Gruppo 18">
            <a:extLst>
              <a:ext uri="{FF2B5EF4-FFF2-40B4-BE49-F238E27FC236}">
                <a16:creationId xmlns:a16="http://schemas.microsoft.com/office/drawing/2014/main" id="{EAB1AB0F-9C87-DD2A-9583-A126884BEC1A}"/>
              </a:ext>
            </a:extLst>
          </p:cNvPr>
          <p:cNvGrpSpPr/>
          <p:nvPr/>
        </p:nvGrpSpPr>
        <p:grpSpPr>
          <a:xfrm>
            <a:off x="4389106" y="1845734"/>
            <a:ext cx="6766574" cy="3374139"/>
            <a:chOff x="4404356" y="1737360"/>
            <a:chExt cx="6766574" cy="3374139"/>
          </a:xfrm>
        </p:grpSpPr>
        <p:pic>
          <p:nvPicPr>
            <p:cNvPr id="16" name="Immagine 15" descr="Immagine che contiene aria aperta, albero, infrastruttura, pianta&#10;&#10;Descrizione generata automaticamente">
              <a:extLst>
                <a:ext uri="{FF2B5EF4-FFF2-40B4-BE49-F238E27FC236}">
                  <a16:creationId xmlns:a16="http://schemas.microsoft.com/office/drawing/2014/main" id="{3DB12461-F022-FAD9-B8C8-7A2B47EAA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4356" y="1746500"/>
              <a:ext cx="3383287" cy="3364999"/>
            </a:xfrm>
            <a:prstGeom prst="rect">
              <a:avLst/>
            </a:prstGeom>
          </p:spPr>
        </p:pic>
        <p:pic>
          <p:nvPicPr>
            <p:cNvPr id="18" name="Immagine 17" descr="Immagine che contiene aria aperta, albero, infrastruttura, Pubblica utilità&#10;&#10;Descrizione generata automaticamente">
              <a:extLst>
                <a:ext uri="{FF2B5EF4-FFF2-40B4-BE49-F238E27FC236}">
                  <a16:creationId xmlns:a16="http://schemas.microsoft.com/office/drawing/2014/main" id="{ED047C2B-F42F-02B0-2BC2-A1CE274E3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643" y="1737360"/>
              <a:ext cx="3383287" cy="3364999"/>
            </a:xfrm>
            <a:prstGeom prst="rect">
              <a:avLst/>
            </a:prstGeom>
          </p:spPr>
        </p:pic>
      </p:grpSp>
      <p:cxnSp>
        <p:nvCxnSpPr>
          <p:cNvPr id="20" name="Connettore curvo 19">
            <a:extLst>
              <a:ext uri="{FF2B5EF4-FFF2-40B4-BE49-F238E27FC236}">
                <a16:creationId xmlns:a16="http://schemas.microsoft.com/office/drawing/2014/main" id="{6AE4BDE0-B594-9058-24D3-144D4D22FCA6}"/>
              </a:ext>
            </a:extLst>
          </p:cNvPr>
          <p:cNvCxnSpPr>
            <a:cxnSpLocks/>
          </p:cNvCxnSpPr>
          <p:nvPr/>
        </p:nvCxnSpPr>
        <p:spPr>
          <a:xfrm flipV="1">
            <a:off x="2386584" y="2743200"/>
            <a:ext cx="2002522" cy="685800"/>
          </a:xfrm>
          <a:prstGeom prst="curvedConnector3">
            <a:avLst>
              <a:gd name="adj1" fmla="val 114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89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969D8-8636-9283-82EB-3A15F0E1DCD0}"/>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05BF3A9A-AB5D-EBFF-C723-1B257E2873B7}"/>
              </a:ext>
            </a:extLst>
          </p:cNvPr>
          <p:cNvSpPr>
            <a:spLocks noGrp="1"/>
          </p:cNvSpPr>
          <p:nvPr>
            <p:ph type="title"/>
          </p:nvPr>
        </p:nvSpPr>
        <p:spPr>
          <a:xfrm>
            <a:off x="1097279" y="286603"/>
            <a:ext cx="10058399" cy="1450757"/>
          </a:xfrm>
        </p:spPr>
        <p:txBody>
          <a:bodyPr>
            <a:normAutofit/>
          </a:bodyPr>
          <a:lstStyle/>
          <a:p>
            <a:r>
              <a:rPr lang="it-IT" sz="3600" b="1" dirty="0" err="1">
                <a:solidFill>
                  <a:schemeClr val="tx1"/>
                </a:solidFill>
                <a:latin typeface="Times New Roman" panose="02020603050405020304" pitchFamily="18" charset="0"/>
                <a:cs typeface="Times New Roman" panose="02020603050405020304" pitchFamily="18" charset="0"/>
              </a:rPr>
              <a:t>Transforms</a:t>
            </a:r>
            <a:r>
              <a:rPr lang="it-IT" sz="3600" b="1" dirty="0">
                <a:solidFill>
                  <a:schemeClr val="tx1"/>
                </a:solidFill>
                <a:latin typeface="Times New Roman" panose="02020603050405020304" pitchFamily="18" charset="0"/>
                <a:cs typeface="Times New Roman" panose="02020603050405020304" pitchFamily="18" charset="0"/>
              </a:rPr>
              <a:t> and data </a:t>
            </a:r>
            <a:r>
              <a:rPr lang="it-IT" sz="3600" b="1" dirty="0" err="1">
                <a:solidFill>
                  <a:schemeClr val="tx1"/>
                </a:solidFill>
                <a:latin typeface="Times New Roman" panose="02020603050405020304" pitchFamily="18" charset="0"/>
                <a:cs typeface="Times New Roman" panose="02020603050405020304" pitchFamily="18" charset="0"/>
              </a:rPr>
              <a:t>augmentation</a:t>
            </a:r>
            <a:r>
              <a:rPr lang="it-IT" sz="3600" b="1" dirty="0">
                <a:solidFill>
                  <a:schemeClr val="tx1"/>
                </a:solidFill>
                <a:latin typeface="Times New Roman" panose="02020603050405020304" pitchFamily="18" charset="0"/>
                <a:cs typeface="Times New Roman" panose="02020603050405020304" pitchFamily="18" charset="0"/>
              </a:rPr>
              <a:t> – </a:t>
            </a:r>
            <a:r>
              <a:rPr lang="it-IT" sz="3600" dirty="0" err="1">
                <a:solidFill>
                  <a:schemeClr val="tx1"/>
                </a:solidFill>
                <a:latin typeface="Times New Roman" panose="02020603050405020304" pitchFamily="18" charset="0"/>
                <a:cs typeface="Times New Roman" panose="02020603050405020304" pitchFamily="18" charset="0"/>
              </a:rPr>
              <a:t>RGBShift</a:t>
            </a:r>
            <a:r>
              <a:rPr lang="it-IT" sz="3600" b="1" dirty="0">
                <a:solidFill>
                  <a:schemeClr val="tx1"/>
                </a:solidFill>
              </a:rPr>
              <a:t> </a:t>
            </a:r>
            <a:endParaRPr lang="it-IT" sz="3600"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E2FDEAD-6139-2A5D-1515-C25402EC30F5}"/>
              </a:ext>
            </a:extLst>
          </p:cNvPr>
          <p:cNvSpPr>
            <a:spLocks noGrp="1"/>
          </p:cNvSpPr>
          <p:nvPr>
            <p:ph idx="1"/>
          </p:nvPr>
        </p:nvSpPr>
        <p:spPr>
          <a:xfrm>
            <a:off x="1097280" y="1845734"/>
            <a:ext cx="10058400" cy="4472770"/>
          </a:xfrm>
        </p:spPr>
        <p:txBody>
          <a:bodyPr numCol="1">
            <a:normAutofit fontScale="92500" lnSpcReduction="20000"/>
          </a:bodyPr>
          <a:lstStyle/>
          <a:p>
            <a:pPr marL="201168" lvl="1" indent="0" algn="just">
              <a:buNone/>
            </a:pPr>
            <a:r>
              <a:rPr lang="it-IT" dirty="0">
                <a:solidFill>
                  <a:srgbClr val="D3CECE"/>
                </a:solidFill>
              </a:rPr>
              <a:t>import </a:t>
            </a:r>
            <a:r>
              <a:rPr lang="it-IT" dirty="0" err="1">
                <a:solidFill>
                  <a:srgbClr val="D3CECE"/>
                </a:solidFill>
              </a:rPr>
              <a:t>albumentations</a:t>
            </a:r>
            <a:r>
              <a:rPr lang="it-IT" dirty="0">
                <a:solidFill>
                  <a:srgbClr val="D3CECE"/>
                </a:solidFill>
              </a:rPr>
              <a:t> </a:t>
            </a:r>
            <a:r>
              <a:rPr lang="it-IT" dirty="0" err="1">
                <a:solidFill>
                  <a:srgbClr val="D3CECE"/>
                </a:solidFill>
              </a:rPr>
              <a:t>as</a:t>
            </a:r>
            <a:r>
              <a:rPr lang="it-IT" dirty="0">
                <a:solidFill>
                  <a:srgbClr val="D3CECE"/>
                </a:solidFill>
              </a:rPr>
              <a:t> A</a:t>
            </a:r>
          </a:p>
          <a:p>
            <a:pPr marL="201168" lvl="1" indent="0" algn="just">
              <a:buNone/>
            </a:pPr>
            <a:endParaRPr lang="it-IT" dirty="0"/>
          </a:p>
          <a:p>
            <a:pPr marL="201168" lvl="1" indent="0" algn="just">
              <a:buNone/>
            </a:pPr>
            <a:r>
              <a:rPr lang="it-IT" dirty="0" err="1">
                <a:solidFill>
                  <a:srgbClr val="D3CECE"/>
                </a:solidFill>
              </a:rPr>
              <a:t>transforms</a:t>
            </a:r>
            <a:r>
              <a:rPr lang="it-IT" dirty="0">
                <a:solidFill>
                  <a:srgbClr val="D3CECE"/>
                </a:solidFill>
              </a:rPr>
              <a:t> = </a:t>
            </a:r>
            <a:r>
              <a:rPr lang="it-IT" dirty="0" err="1">
                <a:solidFill>
                  <a:srgbClr val="D3CECE"/>
                </a:solidFill>
              </a:rPr>
              <a:t>A.Compose</a:t>
            </a:r>
            <a:r>
              <a:rPr lang="it-IT" dirty="0">
                <a:solidFill>
                  <a:srgbClr val="D3CECE"/>
                </a:solidFill>
              </a:rPr>
              <a:t>(</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A.VerticalFlip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A.HorizontalFlip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A.RandomBrightnessContrast</a:t>
            </a:r>
            <a:r>
              <a:rPr lang="it-IT" dirty="0">
                <a:solidFill>
                  <a:srgbClr val="D3CECE"/>
                </a:solidFill>
              </a:rPr>
              <a:t>(p=0.8),</a:t>
            </a:r>
          </a:p>
          <a:p>
            <a:pPr marL="201168" lvl="1" indent="0" algn="just">
              <a:buNone/>
            </a:pPr>
            <a:r>
              <a:rPr lang="it-IT" dirty="0">
                <a:solidFill>
                  <a:srgbClr val="D3CECE"/>
                </a:solidFill>
              </a:rPr>
              <a:t>        </a:t>
            </a:r>
            <a:r>
              <a:rPr lang="it-IT" dirty="0" err="1">
                <a:solidFill>
                  <a:srgbClr val="D3CECE"/>
                </a:solidFill>
              </a:rPr>
              <a:t>A.</a:t>
            </a:r>
            <a:r>
              <a:rPr lang="it-IT" b="1" dirty="0" err="1">
                <a:solidFill>
                  <a:schemeClr val="tx1"/>
                </a:solidFill>
              </a:rPr>
              <a:t>RGBShift</a:t>
            </a:r>
            <a:r>
              <a:rPr lang="it-IT" dirty="0">
                <a:solidFill>
                  <a:srgbClr val="D3CECE"/>
                </a:solidFill>
              </a:rPr>
              <a:t>(</a:t>
            </a:r>
            <a:r>
              <a:rPr lang="it-IT" dirty="0" err="1">
                <a:solidFill>
                  <a:srgbClr val="D3CECE"/>
                </a:solidFill>
              </a:rPr>
              <a:t>r_shift_limit</a:t>
            </a:r>
            <a:r>
              <a:rPr lang="it-IT" dirty="0">
                <a:solidFill>
                  <a:srgbClr val="D3CECE"/>
                </a:solidFill>
              </a:rPr>
              <a:t>=30, </a:t>
            </a:r>
            <a:r>
              <a:rPr lang="it-IT" dirty="0" err="1">
                <a:solidFill>
                  <a:srgbClr val="D3CECE"/>
                </a:solidFill>
              </a:rPr>
              <a:t>g_shift_limit</a:t>
            </a:r>
            <a:r>
              <a:rPr lang="it-IT" dirty="0">
                <a:solidFill>
                  <a:srgbClr val="D3CECE"/>
                </a:solidFill>
              </a:rPr>
              <a:t>=30, </a:t>
            </a:r>
            <a:r>
              <a:rPr lang="it-IT" dirty="0" err="1">
                <a:solidFill>
                  <a:srgbClr val="D3CECE"/>
                </a:solidFill>
              </a:rPr>
              <a:t>b_shift_limit</a:t>
            </a:r>
            <a:r>
              <a:rPr lang="it-IT" dirty="0">
                <a:solidFill>
                  <a:srgbClr val="D3CECE"/>
                </a:solidFill>
              </a:rPr>
              <a:t>=30, p=0.3),</a:t>
            </a:r>
          </a:p>
          <a:p>
            <a:pPr marL="201168" lvl="1" indent="0" algn="just">
              <a:buNone/>
            </a:pPr>
            <a:r>
              <a:rPr lang="it-IT" dirty="0">
                <a:solidFill>
                  <a:srgbClr val="D3CECE"/>
                </a:solidFill>
              </a:rPr>
              <a:t>        </a:t>
            </a:r>
            <a:r>
              <a:rPr lang="it-IT" dirty="0" err="1">
                <a:solidFill>
                  <a:srgbClr val="D3CECE"/>
                </a:solidFill>
              </a:rPr>
              <a:t>A.Blur</a:t>
            </a:r>
            <a:r>
              <a:rPr lang="it-IT" dirty="0">
                <a:solidFill>
                  <a:srgbClr val="D3CECE"/>
                </a:solidFill>
              </a:rPr>
              <a:t>(</a:t>
            </a:r>
            <a:r>
              <a:rPr lang="it-IT" dirty="0" err="1">
                <a:solidFill>
                  <a:srgbClr val="D3CECE"/>
                </a:solidFill>
              </a:rPr>
              <a:t>blur_limit</a:t>
            </a:r>
            <a:r>
              <a:rPr lang="it-IT" dirty="0">
                <a:solidFill>
                  <a:srgbClr val="D3CECE"/>
                </a:solidFill>
              </a:rPr>
              <a:t>=3)</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bbox_params</a:t>
            </a:r>
            <a:r>
              <a:rPr lang="it-IT" dirty="0">
                <a:solidFill>
                  <a:srgbClr val="D3CECE"/>
                </a:solidFill>
              </a:rPr>
              <a:t>=</a:t>
            </a:r>
            <a:r>
              <a:rPr lang="it-IT" dirty="0" err="1">
                <a:solidFill>
                  <a:srgbClr val="D3CECE"/>
                </a:solidFill>
              </a:rPr>
              <a:t>A.BboxParams</a:t>
            </a:r>
            <a:r>
              <a:rPr lang="it-IT" dirty="0">
                <a:solidFill>
                  <a:srgbClr val="D3CECE"/>
                </a:solidFill>
              </a:rPr>
              <a:t>(</a:t>
            </a:r>
          </a:p>
          <a:p>
            <a:pPr marL="201168" lvl="1" indent="0" algn="just">
              <a:buNone/>
            </a:pPr>
            <a:r>
              <a:rPr lang="it-IT" dirty="0">
                <a:solidFill>
                  <a:srgbClr val="D3CECE"/>
                </a:solidFill>
              </a:rPr>
              <a:t>        format='</a:t>
            </a:r>
            <a:r>
              <a:rPr lang="it-IT" dirty="0" err="1">
                <a:solidFill>
                  <a:srgbClr val="D3CECE"/>
                </a:solidFill>
              </a:rPr>
              <a:t>coco</a:t>
            </a:r>
            <a:r>
              <a:rPr lang="it-IT" dirty="0">
                <a:solidFill>
                  <a:srgbClr val="D3CECE"/>
                </a:solidFill>
              </a:rPr>
              <a:t>',</a:t>
            </a:r>
          </a:p>
          <a:p>
            <a:pPr marL="201168" lvl="1" indent="0" algn="just">
              <a:buNone/>
            </a:pPr>
            <a:r>
              <a:rPr lang="it-IT" dirty="0">
                <a:solidFill>
                  <a:srgbClr val="D3CECE"/>
                </a:solidFill>
              </a:rPr>
              <a:t>        </a:t>
            </a:r>
            <a:r>
              <a:rPr lang="it-IT" dirty="0" err="1">
                <a:solidFill>
                  <a:srgbClr val="D3CECE"/>
                </a:solidFill>
              </a:rPr>
              <a:t>min_visibility</a:t>
            </a:r>
            <a:r>
              <a:rPr lang="it-IT" dirty="0">
                <a:solidFill>
                  <a:srgbClr val="D3CECE"/>
                </a:solidFill>
              </a:rPr>
              <a:t>=0.05,</a:t>
            </a:r>
          </a:p>
          <a:p>
            <a:pPr marL="201168" lvl="1" indent="0" algn="just">
              <a:buNone/>
            </a:pPr>
            <a:r>
              <a:rPr lang="it-IT" dirty="0">
                <a:solidFill>
                  <a:srgbClr val="D3CECE"/>
                </a:solidFill>
              </a:rPr>
              <a:t>        </a:t>
            </a:r>
            <a:r>
              <a:rPr lang="it-IT" dirty="0" err="1">
                <a:solidFill>
                  <a:srgbClr val="D3CECE"/>
                </a:solidFill>
              </a:rPr>
              <a:t>label_fields</a:t>
            </a:r>
            <a:r>
              <a:rPr lang="it-IT" dirty="0">
                <a:solidFill>
                  <a:srgbClr val="D3CECE"/>
                </a:solidFill>
              </a:rPr>
              <a:t>=['</a:t>
            </a:r>
            <a:r>
              <a:rPr lang="it-IT" dirty="0" err="1">
                <a:solidFill>
                  <a:srgbClr val="D3CECE"/>
                </a:solidFill>
              </a:rPr>
              <a:t>category_ids</a:t>
            </a:r>
            <a:r>
              <a:rPr lang="it-IT" dirty="0">
                <a:solidFill>
                  <a:srgbClr val="D3CECE"/>
                </a:solidFill>
              </a:rPr>
              <a:t>'],</a:t>
            </a:r>
          </a:p>
          <a:p>
            <a:pPr marL="201168" lvl="1" indent="0" algn="just">
              <a:buNone/>
            </a:pPr>
            <a:r>
              <a:rPr lang="it-IT" dirty="0">
                <a:solidFill>
                  <a:srgbClr val="D3CECE"/>
                </a:solidFill>
              </a:rPr>
              <a:t>        clip=True</a:t>
            </a:r>
          </a:p>
          <a:p>
            <a:pPr marL="201168" lvl="1" indent="0" algn="just">
              <a:buNone/>
            </a:pPr>
            <a:r>
              <a:rPr lang="it-IT" dirty="0">
                <a:solidFill>
                  <a:srgbClr val="D3CECE"/>
                </a:solidFill>
              </a:rPr>
              <a:t>    )</a:t>
            </a:r>
          </a:p>
          <a:p>
            <a:pPr marL="201168" lvl="1" indent="0" algn="just">
              <a:buNone/>
            </a:pPr>
            <a:r>
              <a:rPr lang="it-IT" dirty="0">
                <a:solidFill>
                  <a:srgbClr val="D3CECE"/>
                </a:solidFill>
              </a:rPr>
              <a:t>)</a:t>
            </a:r>
          </a:p>
        </p:txBody>
      </p:sp>
      <p:grpSp>
        <p:nvGrpSpPr>
          <p:cNvPr id="8" name="Gruppo 7">
            <a:extLst>
              <a:ext uri="{FF2B5EF4-FFF2-40B4-BE49-F238E27FC236}">
                <a16:creationId xmlns:a16="http://schemas.microsoft.com/office/drawing/2014/main" id="{508886C8-9C3E-59F7-5F55-1B3009D5D65B}"/>
              </a:ext>
            </a:extLst>
          </p:cNvPr>
          <p:cNvGrpSpPr/>
          <p:nvPr/>
        </p:nvGrpSpPr>
        <p:grpSpPr>
          <a:xfrm>
            <a:off x="4389106" y="1845734"/>
            <a:ext cx="6766574" cy="3364999"/>
            <a:chOff x="4404356" y="1746500"/>
            <a:chExt cx="6766574" cy="3364999"/>
          </a:xfrm>
        </p:grpSpPr>
        <p:pic>
          <p:nvPicPr>
            <p:cNvPr id="3" name="Immagine 2" descr="Immagine che contiene aria aperta, albero, infrastruttura, pianta&#10;&#10;Descrizione generata automaticamente">
              <a:extLst>
                <a:ext uri="{FF2B5EF4-FFF2-40B4-BE49-F238E27FC236}">
                  <a16:creationId xmlns:a16="http://schemas.microsoft.com/office/drawing/2014/main" id="{050EB444-D8E4-F49A-7F53-AB879E8D7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4356" y="1746500"/>
              <a:ext cx="3383287" cy="3364999"/>
            </a:xfrm>
            <a:prstGeom prst="rect">
              <a:avLst/>
            </a:prstGeom>
          </p:spPr>
        </p:pic>
        <p:pic>
          <p:nvPicPr>
            <p:cNvPr id="7" name="Immagine 6" descr="Immagine che contiene aria aperta, albero, infrastruttura, strada&#10;&#10;Descrizione generata automaticamente">
              <a:extLst>
                <a:ext uri="{FF2B5EF4-FFF2-40B4-BE49-F238E27FC236}">
                  <a16:creationId xmlns:a16="http://schemas.microsoft.com/office/drawing/2014/main" id="{65DAB82A-D06B-ED21-FF89-C1F7AB907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643" y="1746500"/>
              <a:ext cx="3383287" cy="3364999"/>
            </a:xfrm>
            <a:prstGeom prst="rect">
              <a:avLst/>
            </a:prstGeom>
          </p:spPr>
        </p:pic>
      </p:grpSp>
      <p:cxnSp>
        <p:nvCxnSpPr>
          <p:cNvPr id="9" name="Connettore curvo 8">
            <a:extLst>
              <a:ext uri="{FF2B5EF4-FFF2-40B4-BE49-F238E27FC236}">
                <a16:creationId xmlns:a16="http://schemas.microsoft.com/office/drawing/2014/main" id="{81F62E52-AF7A-E678-78CD-6E8903DC6BD9}"/>
              </a:ext>
            </a:extLst>
          </p:cNvPr>
          <p:cNvCxnSpPr>
            <a:cxnSpLocks/>
          </p:cNvCxnSpPr>
          <p:nvPr/>
        </p:nvCxnSpPr>
        <p:spPr>
          <a:xfrm flipV="1">
            <a:off x="2386584" y="2953512"/>
            <a:ext cx="2002522" cy="685800"/>
          </a:xfrm>
          <a:prstGeom prst="curvedConnector3">
            <a:avLst>
              <a:gd name="adj1" fmla="val 114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383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E2719-D2D7-CA71-9EB3-7DB8FA5482F3}"/>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019CAA90-0814-5144-A5EF-4DE4D938618C}"/>
              </a:ext>
            </a:extLst>
          </p:cNvPr>
          <p:cNvSpPr>
            <a:spLocks noGrp="1"/>
          </p:cNvSpPr>
          <p:nvPr>
            <p:ph type="title"/>
          </p:nvPr>
        </p:nvSpPr>
        <p:spPr>
          <a:xfrm>
            <a:off x="1097279" y="286603"/>
            <a:ext cx="10058399" cy="1450757"/>
          </a:xfrm>
        </p:spPr>
        <p:txBody>
          <a:bodyPr>
            <a:normAutofit/>
          </a:bodyPr>
          <a:lstStyle/>
          <a:p>
            <a:r>
              <a:rPr lang="it-IT" sz="3600" b="1" dirty="0" err="1">
                <a:solidFill>
                  <a:schemeClr val="tx1"/>
                </a:solidFill>
                <a:latin typeface="Times New Roman" panose="02020603050405020304" pitchFamily="18" charset="0"/>
                <a:cs typeface="Times New Roman" panose="02020603050405020304" pitchFamily="18" charset="0"/>
              </a:rPr>
              <a:t>Transforms</a:t>
            </a:r>
            <a:r>
              <a:rPr lang="it-IT" sz="3600" b="1" dirty="0">
                <a:solidFill>
                  <a:schemeClr val="tx1"/>
                </a:solidFill>
                <a:latin typeface="Times New Roman" panose="02020603050405020304" pitchFamily="18" charset="0"/>
                <a:cs typeface="Times New Roman" panose="02020603050405020304" pitchFamily="18" charset="0"/>
              </a:rPr>
              <a:t> and data </a:t>
            </a:r>
            <a:r>
              <a:rPr lang="it-IT" sz="3600" b="1" dirty="0" err="1">
                <a:solidFill>
                  <a:schemeClr val="tx1"/>
                </a:solidFill>
                <a:latin typeface="Times New Roman" panose="02020603050405020304" pitchFamily="18" charset="0"/>
                <a:cs typeface="Times New Roman" panose="02020603050405020304" pitchFamily="18" charset="0"/>
              </a:rPr>
              <a:t>augmentation</a:t>
            </a:r>
            <a:r>
              <a:rPr lang="it-IT" sz="3600" b="1" dirty="0">
                <a:solidFill>
                  <a:schemeClr val="tx1"/>
                </a:solidFill>
                <a:latin typeface="Times New Roman" panose="02020603050405020304" pitchFamily="18" charset="0"/>
                <a:cs typeface="Times New Roman" panose="02020603050405020304" pitchFamily="18" charset="0"/>
              </a:rPr>
              <a:t> – </a:t>
            </a:r>
            <a:r>
              <a:rPr lang="it-IT" sz="3600" dirty="0">
                <a:solidFill>
                  <a:schemeClr val="tx1"/>
                </a:solidFill>
                <a:latin typeface="Times New Roman" panose="02020603050405020304" pitchFamily="18" charset="0"/>
                <a:cs typeface="Times New Roman" panose="02020603050405020304" pitchFamily="18" charset="0"/>
              </a:rPr>
              <a:t>Blur</a:t>
            </a:r>
            <a:r>
              <a:rPr lang="it-IT" sz="3600" b="1" dirty="0">
                <a:solidFill>
                  <a:schemeClr val="tx1"/>
                </a:solidFill>
              </a:rPr>
              <a:t> </a:t>
            </a:r>
            <a:endParaRPr lang="it-IT" sz="3600"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D140FD82-3AA4-664A-7702-60CE49A9231A}"/>
              </a:ext>
            </a:extLst>
          </p:cNvPr>
          <p:cNvSpPr>
            <a:spLocks noGrp="1"/>
          </p:cNvSpPr>
          <p:nvPr>
            <p:ph idx="1"/>
          </p:nvPr>
        </p:nvSpPr>
        <p:spPr>
          <a:xfrm>
            <a:off x="1097280" y="1845734"/>
            <a:ext cx="10058400" cy="4472770"/>
          </a:xfrm>
        </p:spPr>
        <p:txBody>
          <a:bodyPr numCol="1">
            <a:normAutofit fontScale="92500" lnSpcReduction="20000"/>
          </a:bodyPr>
          <a:lstStyle/>
          <a:p>
            <a:pPr marL="201168" lvl="1" indent="0" algn="just">
              <a:buNone/>
            </a:pPr>
            <a:r>
              <a:rPr lang="it-IT" dirty="0">
                <a:solidFill>
                  <a:srgbClr val="D3CECE"/>
                </a:solidFill>
              </a:rPr>
              <a:t>import </a:t>
            </a:r>
            <a:r>
              <a:rPr lang="it-IT" dirty="0" err="1">
                <a:solidFill>
                  <a:srgbClr val="D3CECE"/>
                </a:solidFill>
              </a:rPr>
              <a:t>albumentations</a:t>
            </a:r>
            <a:r>
              <a:rPr lang="it-IT" dirty="0">
                <a:solidFill>
                  <a:srgbClr val="D3CECE"/>
                </a:solidFill>
              </a:rPr>
              <a:t> </a:t>
            </a:r>
            <a:r>
              <a:rPr lang="it-IT" dirty="0" err="1">
                <a:solidFill>
                  <a:srgbClr val="D3CECE"/>
                </a:solidFill>
              </a:rPr>
              <a:t>as</a:t>
            </a:r>
            <a:r>
              <a:rPr lang="it-IT" dirty="0">
                <a:solidFill>
                  <a:srgbClr val="D3CECE"/>
                </a:solidFill>
              </a:rPr>
              <a:t> A</a:t>
            </a:r>
          </a:p>
          <a:p>
            <a:pPr marL="201168" lvl="1" indent="0" algn="just">
              <a:buNone/>
            </a:pPr>
            <a:endParaRPr lang="it-IT" dirty="0"/>
          </a:p>
          <a:p>
            <a:pPr marL="201168" lvl="1" indent="0" algn="just">
              <a:buNone/>
            </a:pPr>
            <a:r>
              <a:rPr lang="it-IT" dirty="0" err="1">
                <a:solidFill>
                  <a:srgbClr val="D3CECE"/>
                </a:solidFill>
              </a:rPr>
              <a:t>transforms</a:t>
            </a:r>
            <a:r>
              <a:rPr lang="it-IT" dirty="0">
                <a:solidFill>
                  <a:srgbClr val="D3CECE"/>
                </a:solidFill>
              </a:rPr>
              <a:t> = </a:t>
            </a:r>
            <a:r>
              <a:rPr lang="it-IT" dirty="0" err="1">
                <a:solidFill>
                  <a:srgbClr val="D3CECE"/>
                </a:solidFill>
              </a:rPr>
              <a:t>A.Compose</a:t>
            </a:r>
            <a:r>
              <a:rPr lang="it-IT" dirty="0">
                <a:solidFill>
                  <a:srgbClr val="D3CECE"/>
                </a:solidFill>
              </a:rPr>
              <a:t>(</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A.VerticalFlip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A.HorizontalFlip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A.RandomBrightnessContrast</a:t>
            </a:r>
            <a:r>
              <a:rPr lang="it-IT" dirty="0">
                <a:solidFill>
                  <a:srgbClr val="D3CECE"/>
                </a:solidFill>
              </a:rPr>
              <a:t>(p=0.8),</a:t>
            </a:r>
          </a:p>
          <a:p>
            <a:pPr marL="201168" lvl="1" indent="0" algn="just">
              <a:buNone/>
            </a:pPr>
            <a:r>
              <a:rPr lang="it-IT" dirty="0">
                <a:solidFill>
                  <a:srgbClr val="D3CECE"/>
                </a:solidFill>
              </a:rPr>
              <a:t>        </a:t>
            </a:r>
            <a:r>
              <a:rPr lang="it-IT" dirty="0" err="1">
                <a:solidFill>
                  <a:srgbClr val="D3CECE"/>
                </a:solidFill>
              </a:rPr>
              <a:t>A.RGBShift</a:t>
            </a:r>
            <a:r>
              <a:rPr lang="it-IT" dirty="0">
                <a:solidFill>
                  <a:srgbClr val="D3CECE"/>
                </a:solidFill>
              </a:rPr>
              <a:t>(</a:t>
            </a:r>
            <a:r>
              <a:rPr lang="it-IT" dirty="0" err="1">
                <a:solidFill>
                  <a:srgbClr val="D3CECE"/>
                </a:solidFill>
              </a:rPr>
              <a:t>r_shift_limit</a:t>
            </a:r>
            <a:r>
              <a:rPr lang="it-IT" dirty="0">
                <a:solidFill>
                  <a:srgbClr val="D3CECE"/>
                </a:solidFill>
              </a:rPr>
              <a:t>=30, </a:t>
            </a:r>
            <a:r>
              <a:rPr lang="it-IT" dirty="0" err="1">
                <a:solidFill>
                  <a:srgbClr val="D3CECE"/>
                </a:solidFill>
              </a:rPr>
              <a:t>g_shift_limit</a:t>
            </a:r>
            <a:r>
              <a:rPr lang="it-IT" dirty="0">
                <a:solidFill>
                  <a:srgbClr val="D3CECE"/>
                </a:solidFill>
              </a:rPr>
              <a:t>=30, </a:t>
            </a:r>
            <a:r>
              <a:rPr lang="it-IT" dirty="0" err="1">
                <a:solidFill>
                  <a:srgbClr val="D3CECE"/>
                </a:solidFill>
              </a:rPr>
              <a:t>b_shift_limit</a:t>
            </a:r>
            <a:r>
              <a:rPr lang="it-IT" dirty="0">
                <a:solidFill>
                  <a:srgbClr val="D3CECE"/>
                </a:solidFill>
              </a:rPr>
              <a:t>=30, p=0.3),</a:t>
            </a:r>
          </a:p>
          <a:p>
            <a:pPr marL="201168" lvl="1" indent="0" algn="just">
              <a:buNone/>
            </a:pPr>
            <a:r>
              <a:rPr lang="it-IT" dirty="0">
                <a:solidFill>
                  <a:srgbClr val="D3CECE"/>
                </a:solidFill>
              </a:rPr>
              <a:t>        </a:t>
            </a:r>
            <a:r>
              <a:rPr lang="it-IT" dirty="0" err="1">
                <a:solidFill>
                  <a:srgbClr val="D3CECE"/>
                </a:solidFill>
              </a:rPr>
              <a:t>A.</a:t>
            </a:r>
            <a:r>
              <a:rPr lang="it-IT" b="1" dirty="0" err="1">
                <a:solidFill>
                  <a:schemeClr val="tx1"/>
                </a:solidFill>
              </a:rPr>
              <a:t>Blur</a:t>
            </a:r>
            <a:r>
              <a:rPr lang="it-IT" dirty="0">
                <a:solidFill>
                  <a:srgbClr val="D3CECE"/>
                </a:solidFill>
              </a:rPr>
              <a:t>(</a:t>
            </a:r>
            <a:r>
              <a:rPr lang="it-IT" dirty="0" err="1">
                <a:solidFill>
                  <a:srgbClr val="D3CECE"/>
                </a:solidFill>
              </a:rPr>
              <a:t>blur_limit</a:t>
            </a:r>
            <a:r>
              <a:rPr lang="it-IT" dirty="0">
                <a:solidFill>
                  <a:srgbClr val="D3CECE"/>
                </a:solidFill>
              </a:rPr>
              <a:t>=11)</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bbox_params</a:t>
            </a:r>
            <a:r>
              <a:rPr lang="it-IT" dirty="0">
                <a:solidFill>
                  <a:srgbClr val="D3CECE"/>
                </a:solidFill>
              </a:rPr>
              <a:t>=</a:t>
            </a:r>
            <a:r>
              <a:rPr lang="it-IT" dirty="0" err="1">
                <a:solidFill>
                  <a:srgbClr val="D3CECE"/>
                </a:solidFill>
              </a:rPr>
              <a:t>A.BboxParams</a:t>
            </a:r>
            <a:r>
              <a:rPr lang="it-IT" dirty="0">
                <a:solidFill>
                  <a:srgbClr val="D3CECE"/>
                </a:solidFill>
              </a:rPr>
              <a:t>(</a:t>
            </a:r>
          </a:p>
          <a:p>
            <a:pPr marL="201168" lvl="1" indent="0" algn="just">
              <a:buNone/>
            </a:pPr>
            <a:r>
              <a:rPr lang="it-IT" dirty="0">
                <a:solidFill>
                  <a:srgbClr val="D3CECE"/>
                </a:solidFill>
              </a:rPr>
              <a:t>        format='</a:t>
            </a:r>
            <a:r>
              <a:rPr lang="it-IT" dirty="0" err="1">
                <a:solidFill>
                  <a:srgbClr val="D3CECE"/>
                </a:solidFill>
              </a:rPr>
              <a:t>coco</a:t>
            </a:r>
            <a:r>
              <a:rPr lang="it-IT" dirty="0">
                <a:solidFill>
                  <a:srgbClr val="D3CECE"/>
                </a:solidFill>
              </a:rPr>
              <a:t>',</a:t>
            </a:r>
          </a:p>
          <a:p>
            <a:pPr marL="201168" lvl="1" indent="0" algn="just">
              <a:buNone/>
            </a:pPr>
            <a:r>
              <a:rPr lang="it-IT" dirty="0">
                <a:solidFill>
                  <a:srgbClr val="D3CECE"/>
                </a:solidFill>
              </a:rPr>
              <a:t>        </a:t>
            </a:r>
            <a:r>
              <a:rPr lang="it-IT" dirty="0" err="1">
                <a:solidFill>
                  <a:srgbClr val="D3CECE"/>
                </a:solidFill>
              </a:rPr>
              <a:t>min_visibility</a:t>
            </a:r>
            <a:r>
              <a:rPr lang="it-IT" dirty="0">
                <a:solidFill>
                  <a:srgbClr val="D3CECE"/>
                </a:solidFill>
              </a:rPr>
              <a:t>=0.05,</a:t>
            </a:r>
          </a:p>
          <a:p>
            <a:pPr marL="201168" lvl="1" indent="0" algn="just">
              <a:buNone/>
            </a:pPr>
            <a:r>
              <a:rPr lang="it-IT" dirty="0">
                <a:solidFill>
                  <a:srgbClr val="D3CECE"/>
                </a:solidFill>
              </a:rPr>
              <a:t>        </a:t>
            </a:r>
            <a:r>
              <a:rPr lang="it-IT" dirty="0" err="1">
                <a:solidFill>
                  <a:srgbClr val="D3CECE"/>
                </a:solidFill>
              </a:rPr>
              <a:t>label_fields</a:t>
            </a:r>
            <a:r>
              <a:rPr lang="it-IT" dirty="0">
                <a:solidFill>
                  <a:srgbClr val="D3CECE"/>
                </a:solidFill>
              </a:rPr>
              <a:t>=['</a:t>
            </a:r>
            <a:r>
              <a:rPr lang="it-IT" dirty="0" err="1">
                <a:solidFill>
                  <a:srgbClr val="D3CECE"/>
                </a:solidFill>
              </a:rPr>
              <a:t>category_ids</a:t>
            </a:r>
            <a:r>
              <a:rPr lang="it-IT" dirty="0">
                <a:solidFill>
                  <a:srgbClr val="D3CECE"/>
                </a:solidFill>
              </a:rPr>
              <a:t>'],</a:t>
            </a:r>
          </a:p>
          <a:p>
            <a:pPr marL="201168" lvl="1" indent="0" algn="just">
              <a:buNone/>
            </a:pPr>
            <a:r>
              <a:rPr lang="it-IT" dirty="0">
                <a:solidFill>
                  <a:srgbClr val="D3CECE"/>
                </a:solidFill>
              </a:rPr>
              <a:t>        clip=True</a:t>
            </a:r>
          </a:p>
          <a:p>
            <a:pPr marL="201168" lvl="1" indent="0" algn="just">
              <a:buNone/>
            </a:pPr>
            <a:r>
              <a:rPr lang="it-IT" dirty="0">
                <a:solidFill>
                  <a:srgbClr val="D3CECE"/>
                </a:solidFill>
              </a:rPr>
              <a:t>    )</a:t>
            </a:r>
          </a:p>
          <a:p>
            <a:pPr marL="201168" lvl="1" indent="0" algn="just">
              <a:buNone/>
            </a:pPr>
            <a:r>
              <a:rPr lang="it-IT" dirty="0">
                <a:solidFill>
                  <a:srgbClr val="D3CECE"/>
                </a:solidFill>
              </a:rPr>
              <a:t>)</a:t>
            </a:r>
          </a:p>
        </p:txBody>
      </p:sp>
      <p:grpSp>
        <p:nvGrpSpPr>
          <p:cNvPr id="23" name="Gruppo 22">
            <a:extLst>
              <a:ext uri="{FF2B5EF4-FFF2-40B4-BE49-F238E27FC236}">
                <a16:creationId xmlns:a16="http://schemas.microsoft.com/office/drawing/2014/main" id="{1DDDF0CB-5C3C-E094-8F31-F97D33C1E662}"/>
              </a:ext>
            </a:extLst>
          </p:cNvPr>
          <p:cNvGrpSpPr/>
          <p:nvPr/>
        </p:nvGrpSpPr>
        <p:grpSpPr>
          <a:xfrm>
            <a:off x="4389106" y="1845734"/>
            <a:ext cx="6766574" cy="3374139"/>
            <a:chOff x="4404356" y="1737360"/>
            <a:chExt cx="6766574" cy="3374139"/>
          </a:xfrm>
        </p:grpSpPr>
        <p:pic>
          <p:nvPicPr>
            <p:cNvPr id="20" name="Immagine 19" descr="Immagine che contiene aria aperta, albero, infrastruttura, pianta&#10;&#10;Descrizione generata automaticamente">
              <a:extLst>
                <a:ext uri="{FF2B5EF4-FFF2-40B4-BE49-F238E27FC236}">
                  <a16:creationId xmlns:a16="http://schemas.microsoft.com/office/drawing/2014/main" id="{33CC4BF0-5C5A-4398-E78C-BDCFD9183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356" y="1746500"/>
              <a:ext cx="3383287" cy="3364999"/>
            </a:xfrm>
            <a:prstGeom prst="rect">
              <a:avLst/>
            </a:prstGeom>
          </p:spPr>
        </p:pic>
        <p:pic>
          <p:nvPicPr>
            <p:cNvPr id="22" name="Immagine 21" descr="Immagine che contiene aria aperta, albero, pianta, infrastruttura&#10;&#10;Descrizione generata automaticamente">
              <a:extLst>
                <a:ext uri="{FF2B5EF4-FFF2-40B4-BE49-F238E27FC236}">
                  <a16:creationId xmlns:a16="http://schemas.microsoft.com/office/drawing/2014/main" id="{A8457103-7C01-9BC7-DA00-B6E7B9C82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7643" y="1737360"/>
              <a:ext cx="3383287" cy="3364999"/>
            </a:xfrm>
            <a:prstGeom prst="rect">
              <a:avLst/>
            </a:prstGeom>
          </p:spPr>
        </p:pic>
      </p:grpSp>
      <p:cxnSp>
        <p:nvCxnSpPr>
          <p:cNvPr id="24" name="Connettore curvo 23">
            <a:extLst>
              <a:ext uri="{FF2B5EF4-FFF2-40B4-BE49-F238E27FC236}">
                <a16:creationId xmlns:a16="http://schemas.microsoft.com/office/drawing/2014/main" id="{C550A7A6-A19F-6C42-68CF-DD22DC6D8CBC}"/>
              </a:ext>
            </a:extLst>
          </p:cNvPr>
          <p:cNvCxnSpPr>
            <a:cxnSpLocks/>
          </p:cNvCxnSpPr>
          <p:nvPr/>
        </p:nvCxnSpPr>
        <p:spPr>
          <a:xfrm flipV="1">
            <a:off x="2048256" y="3200400"/>
            <a:ext cx="2340850" cy="698161"/>
          </a:xfrm>
          <a:prstGeom prst="curvedConnector3">
            <a:avLst>
              <a:gd name="adj1" fmla="val 0"/>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6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24C74-6A19-2F82-E793-67D685F49CA0}"/>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428DE555-1BA0-2F4F-E4D8-2AADB2EAD92E}"/>
              </a:ext>
            </a:extLst>
          </p:cNvPr>
          <p:cNvSpPr>
            <a:spLocks noGrp="1"/>
          </p:cNvSpPr>
          <p:nvPr>
            <p:ph type="title"/>
          </p:nvPr>
        </p:nvSpPr>
        <p:spPr>
          <a:xfrm>
            <a:off x="1097280" y="286603"/>
            <a:ext cx="10058400" cy="1450757"/>
          </a:xfrm>
        </p:spPr>
        <p:txBody>
          <a:bodyPr>
            <a:normAutofit/>
          </a:bodyPr>
          <a:lstStyle/>
          <a:p>
            <a:r>
              <a:rPr lang="it-IT" sz="3600" b="1" dirty="0" err="1">
                <a:solidFill>
                  <a:schemeClr val="tx1"/>
                </a:solidFill>
                <a:latin typeface="Times New Roman" panose="02020603050405020304" pitchFamily="18" charset="0"/>
                <a:cs typeface="Times New Roman" panose="02020603050405020304" pitchFamily="18" charset="0"/>
              </a:rPr>
              <a:t>Transforms</a:t>
            </a:r>
            <a:r>
              <a:rPr lang="it-IT" sz="3600" b="1" dirty="0">
                <a:solidFill>
                  <a:schemeClr val="tx1"/>
                </a:solidFill>
                <a:latin typeface="Times New Roman" panose="02020603050405020304" pitchFamily="18" charset="0"/>
                <a:cs typeface="Times New Roman" panose="02020603050405020304" pitchFamily="18" charset="0"/>
              </a:rPr>
              <a:t> and data </a:t>
            </a:r>
            <a:r>
              <a:rPr lang="it-IT" sz="3600" b="1" dirty="0" err="1">
                <a:solidFill>
                  <a:schemeClr val="tx1"/>
                </a:solidFill>
                <a:latin typeface="Times New Roman" panose="02020603050405020304" pitchFamily="18" charset="0"/>
                <a:cs typeface="Times New Roman" panose="02020603050405020304" pitchFamily="18" charset="0"/>
              </a:rPr>
              <a:t>augmentation</a:t>
            </a:r>
            <a:r>
              <a:rPr lang="it-IT" sz="3600" b="1" dirty="0">
                <a:solidFill>
                  <a:schemeClr val="tx1"/>
                </a:solidFill>
                <a:latin typeface="Times New Roman" panose="02020603050405020304" pitchFamily="18" charset="0"/>
                <a:cs typeface="Times New Roman" panose="02020603050405020304" pitchFamily="18" charset="0"/>
              </a:rPr>
              <a:t> – </a:t>
            </a:r>
            <a:r>
              <a:rPr lang="it-IT" sz="3600" dirty="0" err="1">
                <a:solidFill>
                  <a:schemeClr val="tx1"/>
                </a:solidFill>
                <a:latin typeface="Times New Roman" panose="02020603050405020304" pitchFamily="18" charset="0"/>
                <a:cs typeface="Times New Roman" panose="02020603050405020304" pitchFamily="18" charset="0"/>
              </a:rPr>
              <a:t>A.BboxParams</a:t>
            </a:r>
            <a:r>
              <a:rPr lang="it-IT" sz="3600" dirty="0">
                <a:solidFill>
                  <a:schemeClr val="tx1"/>
                </a:solidFill>
                <a:latin typeface="Times New Roman" panose="02020603050405020304" pitchFamily="18" charset="0"/>
                <a:cs typeface="Times New Roman" panose="02020603050405020304" pitchFamily="18" charset="0"/>
              </a:rPr>
              <a:t> </a:t>
            </a:r>
          </a:p>
        </p:txBody>
      </p:sp>
      <p:sp>
        <p:nvSpPr>
          <p:cNvPr id="5" name="Segnaposto contenuto 4">
            <a:extLst>
              <a:ext uri="{FF2B5EF4-FFF2-40B4-BE49-F238E27FC236}">
                <a16:creationId xmlns:a16="http://schemas.microsoft.com/office/drawing/2014/main" id="{578B1C14-AB8B-E2FF-4D28-EE89AF114E56}"/>
              </a:ext>
            </a:extLst>
          </p:cNvPr>
          <p:cNvSpPr>
            <a:spLocks noGrp="1"/>
          </p:cNvSpPr>
          <p:nvPr>
            <p:ph idx="1"/>
          </p:nvPr>
        </p:nvSpPr>
        <p:spPr>
          <a:xfrm>
            <a:off x="1097280" y="1845734"/>
            <a:ext cx="10058400" cy="4472770"/>
          </a:xfrm>
        </p:spPr>
        <p:txBody>
          <a:bodyPr numCol="1">
            <a:normAutofit fontScale="92500" lnSpcReduction="20000"/>
          </a:bodyPr>
          <a:lstStyle/>
          <a:p>
            <a:pPr marL="201168" lvl="1" indent="0" algn="just">
              <a:buNone/>
            </a:pPr>
            <a:r>
              <a:rPr lang="it-IT" dirty="0">
                <a:solidFill>
                  <a:srgbClr val="D3CECE"/>
                </a:solidFill>
              </a:rPr>
              <a:t>import </a:t>
            </a:r>
            <a:r>
              <a:rPr lang="it-IT" dirty="0" err="1">
                <a:solidFill>
                  <a:srgbClr val="D3CECE"/>
                </a:solidFill>
              </a:rPr>
              <a:t>albumentations</a:t>
            </a:r>
            <a:r>
              <a:rPr lang="it-IT" dirty="0">
                <a:solidFill>
                  <a:srgbClr val="D3CECE"/>
                </a:solidFill>
              </a:rPr>
              <a:t> </a:t>
            </a:r>
            <a:r>
              <a:rPr lang="it-IT" dirty="0" err="1">
                <a:solidFill>
                  <a:srgbClr val="D3CECE"/>
                </a:solidFill>
              </a:rPr>
              <a:t>as</a:t>
            </a:r>
            <a:r>
              <a:rPr lang="it-IT" dirty="0">
                <a:solidFill>
                  <a:srgbClr val="D3CECE"/>
                </a:solidFill>
              </a:rPr>
              <a:t> A</a:t>
            </a:r>
          </a:p>
          <a:p>
            <a:pPr marL="201168" lvl="1" indent="0" algn="just">
              <a:buNone/>
            </a:pPr>
            <a:endParaRPr lang="it-IT" dirty="0"/>
          </a:p>
          <a:p>
            <a:pPr marL="201168" lvl="1" indent="0" algn="just">
              <a:buNone/>
            </a:pPr>
            <a:r>
              <a:rPr lang="it-IT" dirty="0" err="1">
                <a:solidFill>
                  <a:srgbClr val="D3CECE"/>
                </a:solidFill>
              </a:rPr>
              <a:t>transforms</a:t>
            </a:r>
            <a:r>
              <a:rPr lang="it-IT" dirty="0">
                <a:solidFill>
                  <a:srgbClr val="D3CECE"/>
                </a:solidFill>
              </a:rPr>
              <a:t> = </a:t>
            </a:r>
            <a:r>
              <a:rPr lang="it-IT" dirty="0" err="1">
                <a:solidFill>
                  <a:srgbClr val="D3CECE"/>
                </a:solidFill>
              </a:rPr>
              <a:t>A.Compose</a:t>
            </a:r>
            <a:r>
              <a:rPr lang="it-IT" dirty="0">
                <a:solidFill>
                  <a:srgbClr val="D3CECE"/>
                </a:solidFill>
              </a:rPr>
              <a:t>(</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A.VerticalFlip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A.HorizontalFlip</a:t>
            </a:r>
            <a:r>
              <a:rPr lang="it-IT" dirty="0">
                <a:solidFill>
                  <a:srgbClr val="D3CECE"/>
                </a:solidFill>
              </a:rPr>
              <a:t>(p=0.7),</a:t>
            </a:r>
          </a:p>
          <a:p>
            <a:pPr marL="201168" lvl="1" indent="0" algn="just">
              <a:buNone/>
            </a:pPr>
            <a:r>
              <a:rPr lang="it-IT" dirty="0">
                <a:solidFill>
                  <a:srgbClr val="D3CECE"/>
                </a:solidFill>
              </a:rPr>
              <a:t>        </a:t>
            </a:r>
            <a:r>
              <a:rPr lang="it-IT" dirty="0" err="1">
                <a:solidFill>
                  <a:srgbClr val="D3CECE"/>
                </a:solidFill>
              </a:rPr>
              <a:t>A.RandomBrightnessContrast</a:t>
            </a:r>
            <a:r>
              <a:rPr lang="it-IT" dirty="0">
                <a:solidFill>
                  <a:srgbClr val="D3CECE"/>
                </a:solidFill>
              </a:rPr>
              <a:t>(p=0.8),</a:t>
            </a:r>
          </a:p>
          <a:p>
            <a:pPr marL="201168" lvl="1" indent="0" algn="just">
              <a:buNone/>
            </a:pPr>
            <a:r>
              <a:rPr lang="it-IT" dirty="0">
                <a:solidFill>
                  <a:srgbClr val="D3CECE"/>
                </a:solidFill>
              </a:rPr>
              <a:t>        </a:t>
            </a:r>
            <a:r>
              <a:rPr lang="it-IT" dirty="0" err="1">
                <a:solidFill>
                  <a:srgbClr val="D3CECE"/>
                </a:solidFill>
              </a:rPr>
              <a:t>A.RGBShift</a:t>
            </a:r>
            <a:r>
              <a:rPr lang="it-IT" dirty="0">
                <a:solidFill>
                  <a:srgbClr val="D3CECE"/>
                </a:solidFill>
              </a:rPr>
              <a:t>(</a:t>
            </a:r>
            <a:r>
              <a:rPr lang="it-IT" dirty="0" err="1">
                <a:solidFill>
                  <a:srgbClr val="D3CECE"/>
                </a:solidFill>
              </a:rPr>
              <a:t>r_shift_limit</a:t>
            </a:r>
            <a:r>
              <a:rPr lang="it-IT" dirty="0">
                <a:solidFill>
                  <a:srgbClr val="D3CECE"/>
                </a:solidFill>
              </a:rPr>
              <a:t>=30, </a:t>
            </a:r>
            <a:r>
              <a:rPr lang="it-IT" dirty="0" err="1">
                <a:solidFill>
                  <a:srgbClr val="D3CECE"/>
                </a:solidFill>
              </a:rPr>
              <a:t>g_shift_limit</a:t>
            </a:r>
            <a:r>
              <a:rPr lang="it-IT" dirty="0">
                <a:solidFill>
                  <a:srgbClr val="D3CECE"/>
                </a:solidFill>
              </a:rPr>
              <a:t>=30, </a:t>
            </a:r>
            <a:r>
              <a:rPr lang="it-IT" dirty="0" err="1">
                <a:solidFill>
                  <a:srgbClr val="D3CECE"/>
                </a:solidFill>
              </a:rPr>
              <a:t>b_shift_limit</a:t>
            </a:r>
            <a:r>
              <a:rPr lang="it-IT" dirty="0">
                <a:solidFill>
                  <a:srgbClr val="D3CECE"/>
                </a:solidFill>
              </a:rPr>
              <a:t>=30, p=0.3),</a:t>
            </a:r>
          </a:p>
          <a:p>
            <a:pPr marL="201168" lvl="1" indent="0" algn="just">
              <a:buNone/>
            </a:pPr>
            <a:r>
              <a:rPr lang="it-IT" dirty="0">
                <a:solidFill>
                  <a:srgbClr val="D3CECE"/>
                </a:solidFill>
              </a:rPr>
              <a:t>        </a:t>
            </a:r>
            <a:r>
              <a:rPr lang="it-IT" dirty="0" err="1">
                <a:solidFill>
                  <a:srgbClr val="D3CECE"/>
                </a:solidFill>
              </a:rPr>
              <a:t>A.Blur</a:t>
            </a:r>
            <a:r>
              <a:rPr lang="it-IT" dirty="0">
                <a:solidFill>
                  <a:srgbClr val="D3CECE"/>
                </a:solidFill>
              </a:rPr>
              <a:t>(</a:t>
            </a:r>
            <a:r>
              <a:rPr lang="it-IT" dirty="0" err="1">
                <a:solidFill>
                  <a:srgbClr val="D3CECE"/>
                </a:solidFill>
              </a:rPr>
              <a:t>blur_limit</a:t>
            </a:r>
            <a:r>
              <a:rPr lang="it-IT" dirty="0">
                <a:solidFill>
                  <a:srgbClr val="D3CECE"/>
                </a:solidFill>
              </a:rPr>
              <a:t>=3)</a:t>
            </a:r>
          </a:p>
          <a:p>
            <a:pPr marL="201168" lvl="1" indent="0" algn="just">
              <a:buNone/>
            </a:pPr>
            <a:r>
              <a:rPr lang="it-IT" dirty="0">
                <a:solidFill>
                  <a:srgbClr val="D3CECE"/>
                </a:solidFill>
              </a:rPr>
              <a:t>    ],</a:t>
            </a:r>
          </a:p>
          <a:p>
            <a:pPr marL="201168" lvl="1" indent="0" algn="just">
              <a:buNone/>
            </a:pPr>
            <a:r>
              <a:rPr lang="it-IT" dirty="0">
                <a:solidFill>
                  <a:srgbClr val="D3CECE"/>
                </a:solidFill>
              </a:rPr>
              <a:t>    </a:t>
            </a:r>
            <a:r>
              <a:rPr lang="it-IT" dirty="0" err="1">
                <a:solidFill>
                  <a:srgbClr val="D3CECE"/>
                </a:solidFill>
              </a:rPr>
              <a:t>bbox_params</a:t>
            </a:r>
            <a:r>
              <a:rPr lang="it-IT" dirty="0">
                <a:solidFill>
                  <a:srgbClr val="D3CECE"/>
                </a:solidFill>
              </a:rPr>
              <a:t>=</a:t>
            </a:r>
            <a:r>
              <a:rPr lang="it-IT" b="1" dirty="0" err="1">
                <a:solidFill>
                  <a:schemeClr val="tx1"/>
                </a:solidFill>
              </a:rPr>
              <a:t>A.BboxParams</a:t>
            </a:r>
            <a:r>
              <a:rPr lang="it-IT" b="1" dirty="0">
                <a:solidFill>
                  <a:schemeClr val="tx1"/>
                </a:solidFill>
              </a:rPr>
              <a:t>(</a:t>
            </a:r>
          </a:p>
          <a:p>
            <a:pPr marL="201168" lvl="1" indent="0" algn="just">
              <a:buNone/>
            </a:pPr>
            <a:r>
              <a:rPr lang="it-IT" b="1" dirty="0">
                <a:solidFill>
                  <a:schemeClr val="tx1"/>
                </a:solidFill>
              </a:rPr>
              <a:t>        format='</a:t>
            </a:r>
            <a:r>
              <a:rPr lang="it-IT" b="1" dirty="0" err="1">
                <a:solidFill>
                  <a:schemeClr val="tx1"/>
                </a:solidFill>
              </a:rPr>
              <a:t>coco</a:t>
            </a:r>
            <a:r>
              <a:rPr lang="it-IT" b="1" dirty="0">
                <a:solidFill>
                  <a:schemeClr val="tx1"/>
                </a:solidFill>
              </a:rPr>
              <a:t>',</a:t>
            </a:r>
          </a:p>
          <a:p>
            <a:pPr marL="201168" lvl="1" indent="0" algn="just">
              <a:buNone/>
            </a:pPr>
            <a:r>
              <a:rPr lang="it-IT" b="1" dirty="0">
                <a:solidFill>
                  <a:schemeClr val="tx1"/>
                </a:solidFill>
              </a:rPr>
              <a:t>        </a:t>
            </a:r>
            <a:r>
              <a:rPr lang="it-IT" b="1" dirty="0" err="1">
                <a:solidFill>
                  <a:schemeClr val="tx1"/>
                </a:solidFill>
              </a:rPr>
              <a:t>min_visibility</a:t>
            </a:r>
            <a:r>
              <a:rPr lang="it-IT" b="1" dirty="0">
                <a:solidFill>
                  <a:schemeClr val="tx1"/>
                </a:solidFill>
              </a:rPr>
              <a:t>=0.05,</a:t>
            </a:r>
          </a:p>
          <a:p>
            <a:pPr marL="201168" lvl="1" indent="0" algn="just">
              <a:buNone/>
            </a:pPr>
            <a:r>
              <a:rPr lang="it-IT" b="1" dirty="0">
                <a:solidFill>
                  <a:schemeClr val="tx1"/>
                </a:solidFill>
              </a:rPr>
              <a:t>        </a:t>
            </a:r>
            <a:r>
              <a:rPr lang="it-IT" b="1" dirty="0" err="1">
                <a:solidFill>
                  <a:schemeClr val="tx1"/>
                </a:solidFill>
              </a:rPr>
              <a:t>label_fields</a:t>
            </a:r>
            <a:r>
              <a:rPr lang="it-IT" b="1" dirty="0">
                <a:solidFill>
                  <a:schemeClr val="tx1"/>
                </a:solidFill>
              </a:rPr>
              <a:t>=['</a:t>
            </a:r>
            <a:r>
              <a:rPr lang="it-IT" b="1" dirty="0" err="1">
                <a:solidFill>
                  <a:schemeClr val="tx1"/>
                </a:solidFill>
              </a:rPr>
              <a:t>category_ids</a:t>
            </a:r>
            <a:r>
              <a:rPr lang="it-IT" b="1" dirty="0">
                <a:solidFill>
                  <a:schemeClr val="tx1"/>
                </a:solidFill>
              </a:rPr>
              <a:t>'],</a:t>
            </a:r>
          </a:p>
          <a:p>
            <a:pPr marL="201168" lvl="1" indent="0" algn="just">
              <a:buNone/>
            </a:pPr>
            <a:r>
              <a:rPr lang="it-IT" b="1" dirty="0">
                <a:solidFill>
                  <a:schemeClr val="tx1"/>
                </a:solidFill>
              </a:rPr>
              <a:t>        clip=True</a:t>
            </a:r>
          </a:p>
          <a:p>
            <a:pPr marL="201168" lvl="1" indent="0" algn="just">
              <a:buNone/>
            </a:pPr>
            <a:r>
              <a:rPr lang="it-IT" b="1" dirty="0">
                <a:solidFill>
                  <a:schemeClr val="tx1"/>
                </a:solidFill>
              </a:rPr>
              <a:t>    )</a:t>
            </a:r>
          </a:p>
          <a:p>
            <a:pPr marL="201168" lvl="1" indent="0" algn="just">
              <a:buNone/>
            </a:pPr>
            <a:r>
              <a:rPr lang="it-IT" dirty="0">
                <a:solidFill>
                  <a:srgbClr val="D3CECE"/>
                </a:solidFill>
              </a:rPr>
              <a:t>)</a:t>
            </a:r>
          </a:p>
        </p:txBody>
      </p:sp>
    </p:spTree>
    <p:extLst>
      <p:ext uri="{BB962C8B-B14F-4D97-AF65-F5344CB8AC3E}">
        <p14:creationId xmlns:p14="http://schemas.microsoft.com/office/powerpoint/2010/main" val="51045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AC32B-FC55-2626-B4B2-A74898D860BF}"/>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FC1987F4-7F4B-B47E-2805-0E450C365495}"/>
              </a:ext>
            </a:extLst>
          </p:cNvPr>
          <p:cNvSpPr>
            <a:spLocks noGrp="1"/>
          </p:cNvSpPr>
          <p:nvPr>
            <p:ph type="title"/>
          </p:nvPr>
        </p:nvSpPr>
        <p:spPr>
          <a:xfrm>
            <a:off x="1097279" y="286603"/>
            <a:ext cx="10018395" cy="1450757"/>
          </a:xfrm>
        </p:spPr>
        <p:txBody>
          <a:bodyPr>
            <a:normAutofit/>
          </a:bodyPr>
          <a:lstStyle/>
          <a:p>
            <a:r>
              <a:rPr lang="it-IT" sz="3600" b="1" dirty="0" err="1">
                <a:solidFill>
                  <a:schemeClr val="tx1"/>
                </a:solidFill>
                <a:latin typeface="Times New Roman" panose="02020603050405020304" pitchFamily="18" charset="0"/>
                <a:cs typeface="Times New Roman" panose="02020603050405020304" pitchFamily="18" charset="0"/>
              </a:rPr>
              <a:t>Transforms</a:t>
            </a:r>
            <a:r>
              <a:rPr lang="it-IT" sz="3600" b="1" dirty="0">
                <a:solidFill>
                  <a:schemeClr val="tx1"/>
                </a:solidFill>
                <a:latin typeface="Times New Roman" panose="02020603050405020304" pitchFamily="18" charset="0"/>
                <a:cs typeface="Times New Roman" panose="02020603050405020304" pitchFamily="18" charset="0"/>
              </a:rPr>
              <a:t> and data </a:t>
            </a:r>
            <a:r>
              <a:rPr lang="it-IT" sz="3600" b="1" dirty="0" err="1">
                <a:solidFill>
                  <a:schemeClr val="tx1"/>
                </a:solidFill>
                <a:latin typeface="Times New Roman" panose="02020603050405020304" pitchFamily="18" charset="0"/>
                <a:cs typeface="Times New Roman" panose="02020603050405020304" pitchFamily="18" charset="0"/>
              </a:rPr>
              <a:t>augmentation</a:t>
            </a:r>
            <a:r>
              <a:rPr lang="it-IT" sz="3600" b="1" dirty="0">
                <a:solidFill>
                  <a:schemeClr val="tx1"/>
                </a:solidFill>
                <a:latin typeface="Times New Roman" panose="02020603050405020304" pitchFamily="18" charset="0"/>
                <a:cs typeface="Times New Roman" panose="02020603050405020304" pitchFamily="18" charset="0"/>
              </a:rPr>
              <a:t> – </a:t>
            </a:r>
            <a:r>
              <a:rPr lang="it-IT" sz="3600" dirty="0" err="1">
                <a:solidFill>
                  <a:schemeClr val="tx1"/>
                </a:solidFill>
                <a:latin typeface="Times New Roman" panose="02020603050405020304" pitchFamily="18" charset="0"/>
                <a:cs typeface="Times New Roman" panose="02020603050405020304" pitchFamily="18" charset="0"/>
              </a:rPr>
              <a:t>Visualization</a:t>
            </a:r>
            <a:r>
              <a:rPr lang="it-IT" sz="3600" b="1" dirty="0">
                <a:solidFill>
                  <a:schemeClr val="tx1"/>
                </a:solidFill>
              </a:rPr>
              <a:t> </a:t>
            </a:r>
            <a:endParaRPr lang="it-IT" sz="3600" b="1" dirty="0">
              <a:solidFill>
                <a:schemeClr val="tx1"/>
              </a:solidFill>
              <a:latin typeface="Times New Roman" panose="02020603050405020304" pitchFamily="18" charset="0"/>
              <a:cs typeface="Times New Roman" panose="02020603050405020304" pitchFamily="18" charset="0"/>
            </a:endParaRPr>
          </a:p>
        </p:txBody>
      </p:sp>
      <p:pic>
        <p:nvPicPr>
          <p:cNvPr id="7" name="Immagine 6" descr="Immagine che contiene schermata, collage, mosaico, arte&#10;&#10;Descrizione generata automaticamente">
            <a:extLst>
              <a:ext uri="{FF2B5EF4-FFF2-40B4-BE49-F238E27FC236}">
                <a16:creationId xmlns:a16="http://schemas.microsoft.com/office/drawing/2014/main" id="{9A710856-7D28-AE61-5BF0-9A5F5DB733AB}"/>
              </a:ext>
            </a:extLst>
          </p:cNvPr>
          <p:cNvPicPr>
            <a:picLocks noChangeAspect="1"/>
          </p:cNvPicPr>
          <p:nvPr/>
        </p:nvPicPr>
        <p:blipFill>
          <a:blip r:embed="rId3">
            <a:extLst>
              <a:ext uri="{28A0092B-C50C-407E-A947-70E740481C1C}">
                <a14:useLocalDpi xmlns:a14="http://schemas.microsoft.com/office/drawing/2010/main" val="0"/>
              </a:ext>
            </a:extLst>
          </a:blip>
          <a:srcRect l="13132" t="10000" r="10889" b="10533"/>
          <a:stretch/>
        </p:blipFill>
        <p:spPr>
          <a:xfrm>
            <a:off x="740664" y="1920241"/>
            <a:ext cx="3359944" cy="4325112"/>
          </a:xfrm>
          <a:prstGeom prst="rect">
            <a:avLst/>
          </a:prstGeom>
        </p:spPr>
      </p:pic>
      <p:pic>
        <p:nvPicPr>
          <p:cNvPr id="9" name="Immagine 8" descr="Immagine che contiene arte, collage, Policromia, schermata&#10;&#10;Descrizione generata automaticamente">
            <a:extLst>
              <a:ext uri="{FF2B5EF4-FFF2-40B4-BE49-F238E27FC236}">
                <a16:creationId xmlns:a16="http://schemas.microsoft.com/office/drawing/2014/main" id="{36822E20-26F4-870C-AA1C-02E46703CAD5}"/>
              </a:ext>
            </a:extLst>
          </p:cNvPr>
          <p:cNvPicPr>
            <a:picLocks noChangeAspect="1"/>
          </p:cNvPicPr>
          <p:nvPr/>
        </p:nvPicPr>
        <p:blipFill>
          <a:blip r:embed="rId4">
            <a:extLst>
              <a:ext uri="{28A0092B-C50C-407E-A947-70E740481C1C}">
                <a14:useLocalDpi xmlns:a14="http://schemas.microsoft.com/office/drawing/2010/main" val="0"/>
              </a:ext>
            </a:extLst>
          </a:blip>
          <a:srcRect l="13132" t="10000" r="10889" b="10666"/>
          <a:stretch/>
        </p:blipFill>
        <p:spPr>
          <a:xfrm>
            <a:off x="4480559" y="1920241"/>
            <a:ext cx="3359944" cy="4317855"/>
          </a:xfrm>
          <a:prstGeom prst="rect">
            <a:avLst/>
          </a:prstGeom>
        </p:spPr>
      </p:pic>
      <p:pic>
        <p:nvPicPr>
          <p:cNvPr id="11" name="Immagine 10" descr="Immagine che contiene testo, collage, schermata, arte&#10;&#10;Descrizione generata automaticamente">
            <a:extLst>
              <a:ext uri="{FF2B5EF4-FFF2-40B4-BE49-F238E27FC236}">
                <a16:creationId xmlns:a16="http://schemas.microsoft.com/office/drawing/2014/main" id="{98A3800F-573C-3598-01BE-CA74103B4354}"/>
              </a:ext>
            </a:extLst>
          </p:cNvPr>
          <p:cNvPicPr>
            <a:picLocks noChangeAspect="1"/>
          </p:cNvPicPr>
          <p:nvPr/>
        </p:nvPicPr>
        <p:blipFill>
          <a:blip r:embed="rId5">
            <a:extLst>
              <a:ext uri="{28A0092B-C50C-407E-A947-70E740481C1C}">
                <a14:useLocalDpi xmlns:a14="http://schemas.microsoft.com/office/drawing/2010/main" val="0"/>
              </a:ext>
            </a:extLst>
          </a:blip>
          <a:srcRect l="12968" t="9866" r="10396" b="10267"/>
          <a:stretch/>
        </p:blipFill>
        <p:spPr>
          <a:xfrm>
            <a:off x="8220455" y="1920241"/>
            <a:ext cx="3371999" cy="4325112"/>
          </a:xfrm>
          <a:prstGeom prst="rect">
            <a:avLst/>
          </a:prstGeom>
        </p:spPr>
      </p:pic>
      <p:cxnSp>
        <p:nvCxnSpPr>
          <p:cNvPr id="13" name="Connettore diritto 12">
            <a:extLst>
              <a:ext uri="{FF2B5EF4-FFF2-40B4-BE49-F238E27FC236}">
                <a16:creationId xmlns:a16="http://schemas.microsoft.com/office/drawing/2014/main" id="{7A7661C5-9241-5B2A-CC6C-3D8A0789822E}"/>
              </a:ext>
            </a:extLst>
          </p:cNvPr>
          <p:cNvCxnSpPr>
            <a:cxnSpLocks/>
          </p:cNvCxnSpPr>
          <p:nvPr/>
        </p:nvCxnSpPr>
        <p:spPr>
          <a:xfrm>
            <a:off x="4279392" y="1935481"/>
            <a:ext cx="0" cy="43251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8D2545FD-EFC3-3601-6E1D-44375BF68647}"/>
              </a:ext>
            </a:extLst>
          </p:cNvPr>
          <p:cNvCxnSpPr>
            <a:cxnSpLocks/>
          </p:cNvCxnSpPr>
          <p:nvPr/>
        </p:nvCxnSpPr>
        <p:spPr>
          <a:xfrm>
            <a:off x="8028432" y="1920241"/>
            <a:ext cx="0" cy="4325112"/>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5F1C1375-D820-9E1E-FE3E-147A206A9766}"/>
              </a:ext>
            </a:extLst>
          </p:cNvPr>
          <p:cNvSpPr>
            <a:spLocks noGrp="1"/>
          </p:cNvSpPr>
          <p:nvPr>
            <p:ph type="title"/>
          </p:nvPr>
        </p:nvSpPr>
        <p:spPr/>
        <p:txBody>
          <a:bodyPr/>
          <a:lstStyle/>
          <a:p>
            <a:r>
              <a:rPr lang="it-IT" sz="4000" b="1" dirty="0" err="1">
                <a:solidFill>
                  <a:schemeClr val="tx1"/>
                </a:solidFill>
                <a:latin typeface="Times New Roman" panose="02020603050405020304" pitchFamily="18" charset="0"/>
                <a:cs typeface="Times New Roman" panose="02020603050405020304" pitchFamily="18" charset="0"/>
              </a:rPr>
              <a:t>Table</a:t>
            </a:r>
            <a:r>
              <a:rPr lang="it-IT" sz="4000" b="1" dirty="0">
                <a:solidFill>
                  <a:schemeClr val="tx1"/>
                </a:solidFill>
                <a:latin typeface="Times New Roman" panose="02020603050405020304" pitchFamily="18" charset="0"/>
                <a:cs typeface="Times New Roman" panose="02020603050405020304" pitchFamily="18" charset="0"/>
              </a:rPr>
              <a:t> of </a:t>
            </a:r>
            <a:r>
              <a:rPr lang="it-IT" sz="4000" b="1" dirty="0" err="1">
                <a:solidFill>
                  <a:schemeClr val="tx1"/>
                </a:solidFill>
                <a:latin typeface="Times New Roman" panose="02020603050405020304" pitchFamily="18" charset="0"/>
                <a:cs typeface="Times New Roman" panose="02020603050405020304" pitchFamily="18" charset="0"/>
              </a:rPr>
              <a:t>contents</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C9C6DE6-D7CE-12C5-775C-A23B3126839E}"/>
              </a:ext>
            </a:extLst>
          </p:cNvPr>
          <p:cNvSpPr>
            <a:spLocks noGrp="1"/>
          </p:cNvSpPr>
          <p:nvPr>
            <p:ph idx="1"/>
          </p:nvPr>
        </p:nvSpPr>
        <p:spPr>
          <a:xfrm>
            <a:off x="1097280" y="2029968"/>
            <a:ext cx="10058400" cy="3839126"/>
          </a:xfrm>
        </p:spPr>
        <p:txBody>
          <a:bodyPr numCol="1">
            <a:normAutofit/>
          </a:bodyPr>
          <a:lstStyle/>
          <a:p>
            <a:pPr marL="544068" lvl="1" indent="-342900" algn="just">
              <a:buFont typeface="+mj-lt"/>
              <a:buAutoNum type="arabicPeriod"/>
            </a:pPr>
            <a:r>
              <a:rPr lang="it-IT" sz="2000" dirty="0">
                <a:solidFill>
                  <a:schemeClr val="tx1"/>
                </a:solidFill>
              </a:rPr>
              <a:t>Task of the project and an </a:t>
            </a:r>
            <a:r>
              <a:rPr lang="it-IT" sz="2000" dirty="0" err="1">
                <a:solidFill>
                  <a:schemeClr val="tx1"/>
                </a:solidFill>
              </a:rPr>
              <a:t>overview</a:t>
            </a:r>
            <a:r>
              <a:rPr lang="it-IT" sz="2000" dirty="0">
                <a:solidFill>
                  <a:schemeClr val="tx1"/>
                </a:solidFill>
              </a:rPr>
              <a:t> on the dataset</a:t>
            </a:r>
          </a:p>
          <a:p>
            <a:pPr marL="544068" lvl="1" indent="-342900" algn="just">
              <a:buFont typeface="+mj-lt"/>
              <a:buAutoNum type="arabicPeriod"/>
            </a:pPr>
            <a:r>
              <a:rPr lang="it-IT" sz="2000" dirty="0" err="1">
                <a:solidFill>
                  <a:schemeClr val="tx1"/>
                </a:solidFill>
              </a:rPr>
              <a:t>Transforms</a:t>
            </a:r>
            <a:r>
              <a:rPr lang="it-IT" sz="2000" dirty="0">
                <a:solidFill>
                  <a:schemeClr val="tx1"/>
                </a:solidFill>
              </a:rPr>
              <a:t> and data </a:t>
            </a:r>
            <a:r>
              <a:rPr lang="it-IT" sz="2000" dirty="0" err="1">
                <a:solidFill>
                  <a:schemeClr val="tx1"/>
                </a:solidFill>
              </a:rPr>
              <a:t>augmentation</a:t>
            </a:r>
            <a:r>
              <a:rPr lang="it-IT" sz="2000" dirty="0">
                <a:solidFill>
                  <a:schemeClr val="tx1"/>
                </a:solidFill>
              </a:rPr>
              <a:t> </a:t>
            </a:r>
          </a:p>
          <a:p>
            <a:pPr marL="544068" lvl="1" indent="-342900" algn="just">
              <a:buFont typeface="+mj-lt"/>
              <a:buAutoNum type="arabicPeriod"/>
            </a:pPr>
            <a:r>
              <a:rPr lang="it-IT" sz="2000" dirty="0">
                <a:solidFill>
                  <a:schemeClr val="tx1"/>
                </a:solidFill>
              </a:rPr>
              <a:t>TTPLA Detector </a:t>
            </a:r>
            <a:r>
              <a:rPr lang="it-IT" sz="2000" dirty="0" err="1">
                <a:solidFill>
                  <a:schemeClr val="tx1"/>
                </a:solidFill>
              </a:rPr>
              <a:t>using</a:t>
            </a:r>
            <a:r>
              <a:rPr lang="it-IT" sz="2000" dirty="0">
                <a:solidFill>
                  <a:schemeClr val="tx1"/>
                </a:solidFill>
              </a:rPr>
              <a:t> Mask RCNN from Detectron2</a:t>
            </a:r>
          </a:p>
          <a:p>
            <a:pPr marL="544068" lvl="1" indent="-342900" algn="just">
              <a:buFont typeface="+mj-lt"/>
              <a:buAutoNum type="arabicPeriod"/>
            </a:pPr>
            <a:r>
              <a:rPr lang="it-IT" sz="2000" dirty="0">
                <a:solidFill>
                  <a:schemeClr val="tx1"/>
                </a:solidFill>
              </a:rPr>
              <a:t>Model training </a:t>
            </a:r>
          </a:p>
          <a:p>
            <a:pPr marL="544068" lvl="1" indent="-342900" algn="just">
              <a:buFont typeface="+mj-lt"/>
              <a:buAutoNum type="arabicPeriod"/>
            </a:pPr>
            <a:r>
              <a:rPr lang="it-IT" sz="2000" dirty="0">
                <a:solidFill>
                  <a:schemeClr val="tx1"/>
                </a:solidFill>
                <a:cs typeface="Times New Roman" panose="02020603050405020304" pitchFamily="18" charset="0"/>
              </a:rPr>
              <a:t>Model testing</a:t>
            </a:r>
          </a:p>
        </p:txBody>
      </p:sp>
    </p:spTree>
    <p:extLst>
      <p:ext uri="{BB962C8B-B14F-4D97-AF65-F5344CB8AC3E}">
        <p14:creationId xmlns:p14="http://schemas.microsoft.com/office/powerpoint/2010/main" val="2087459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D9C95-63B5-1EE9-404F-0B84B5BE2CDB}"/>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ED86ABEC-C31E-76F8-CB29-E0D0A2DEAF85}"/>
              </a:ext>
            </a:extLst>
          </p:cNvPr>
          <p:cNvSpPr>
            <a:spLocks noGrp="1"/>
          </p:cNvSpPr>
          <p:nvPr>
            <p:ph type="title"/>
          </p:nvPr>
        </p:nvSpPr>
        <p:spPr>
          <a:xfrm>
            <a:off x="1097280" y="286603"/>
            <a:ext cx="7991856" cy="1450757"/>
          </a:xfrm>
        </p:spPr>
        <p:txBody>
          <a:bodyPr/>
          <a:lstStyle/>
          <a:p>
            <a:r>
              <a:rPr lang="it-IT" sz="4000" b="1" dirty="0">
                <a:solidFill>
                  <a:schemeClr val="tx1"/>
                </a:solidFill>
                <a:latin typeface="Times New Roman" panose="02020603050405020304" pitchFamily="18" charset="0"/>
                <a:cs typeface="Times New Roman" panose="02020603050405020304" pitchFamily="18" charset="0"/>
              </a:rPr>
              <a:t>TTPLA Detector </a:t>
            </a:r>
            <a:r>
              <a:rPr lang="it-IT" sz="4000" b="1" dirty="0" err="1">
                <a:solidFill>
                  <a:schemeClr val="tx1"/>
                </a:solidFill>
                <a:latin typeface="Times New Roman" panose="02020603050405020304" pitchFamily="18" charset="0"/>
                <a:cs typeface="Times New Roman" panose="02020603050405020304" pitchFamily="18" charset="0"/>
              </a:rPr>
              <a:t>using</a:t>
            </a:r>
            <a:r>
              <a:rPr lang="it-IT" sz="4000" b="1" dirty="0">
                <a:solidFill>
                  <a:schemeClr val="tx1"/>
                </a:solidFill>
                <a:latin typeface="Times New Roman" panose="02020603050405020304" pitchFamily="18" charset="0"/>
                <a:cs typeface="Times New Roman" panose="02020603050405020304" pitchFamily="18" charset="0"/>
              </a:rPr>
              <a:t> Mask RCNN from Detectron2 </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C1F644B8-8170-6291-EAAE-754138F28DC8}"/>
              </a:ext>
            </a:extLst>
          </p:cNvPr>
          <p:cNvSpPr>
            <a:spLocks noGrp="1"/>
          </p:cNvSpPr>
          <p:nvPr>
            <p:ph idx="1"/>
          </p:nvPr>
        </p:nvSpPr>
        <p:spPr>
          <a:xfrm>
            <a:off x="1097280" y="1845734"/>
            <a:ext cx="10058400" cy="4491058"/>
          </a:xfrm>
        </p:spPr>
        <p:txBody>
          <a:bodyPr numCol="1">
            <a:normAutofit lnSpcReduction="10000"/>
          </a:bodyPr>
          <a:lstStyle/>
          <a:p>
            <a:pPr marL="201168" lvl="1" indent="0" algn="ctr">
              <a:buNone/>
            </a:pPr>
            <a:r>
              <a:rPr lang="it-IT" dirty="0">
                <a:solidFill>
                  <a:srgbClr val="A0863A"/>
                </a:solidFill>
                <a:hlinkClick r:id="rId2">
                  <a:extLst>
                    <a:ext uri="{A12FA001-AC4F-418D-AE19-62706E023703}">
                      <ahyp:hlinkClr xmlns:ahyp="http://schemas.microsoft.com/office/drawing/2018/hyperlinkcolor" val="tx"/>
                    </a:ext>
                  </a:extLst>
                </a:hlinkClick>
              </a:rPr>
              <a:t>https://github.com/facebookresearch/detectron2.git</a:t>
            </a:r>
            <a:endParaRPr lang="it-IT" dirty="0">
              <a:solidFill>
                <a:srgbClr val="A0863A"/>
              </a:solidFill>
            </a:endParaRPr>
          </a:p>
          <a:p>
            <a:pPr marL="201168" lvl="1" indent="0" algn="ctr">
              <a:buNone/>
            </a:pPr>
            <a:endParaRPr lang="it-IT" dirty="0"/>
          </a:p>
          <a:p>
            <a:pPr marL="201168" lvl="1" indent="0" algn="just">
              <a:buNone/>
            </a:pPr>
            <a:r>
              <a:rPr lang="it-IT" b="1" dirty="0">
                <a:solidFill>
                  <a:schemeClr val="tx1"/>
                </a:solidFill>
              </a:rPr>
              <a:t>Detectron2</a:t>
            </a:r>
            <a:r>
              <a:rPr lang="it-IT" dirty="0">
                <a:solidFill>
                  <a:schemeClr val="tx1"/>
                </a:solidFill>
              </a:rPr>
              <a:t> è una libreria di Facebook AI </a:t>
            </a:r>
            <a:r>
              <a:rPr lang="it-IT" dirty="0" err="1">
                <a:solidFill>
                  <a:schemeClr val="tx1"/>
                </a:solidFill>
              </a:rPr>
              <a:t>Research</a:t>
            </a:r>
            <a:r>
              <a:rPr lang="it-IT" dirty="0">
                <a:solidFill>
                  <a:schemeClr val="tx1"/>
                </a:solidFill>
              </a:rPr>
              <a:t> (FAIR) per la visione artificiale, basata su </a:t>
            </a:r>
            <a:r>
              <a:rPr lang="it-IT" dirty="0" err="1">
                <a:solidFill>
                  <a:schemeClr val="tx1"/>
                </a:solidFill>
              </a:rPr>
              <a:t>PyTorch</a:t>
            </a:r>
            <a:r>
              <a:rPr lang="it-IT" dirty="0">
                <a:solidFill>
                  <a:schemeClr val="tx1"/>
                </a:solidFill>
              </a:rPr>
              <a:t>, e rappresenta uno degli strumenti più avanzati per la segmentazione e il rilevamento di oggetti.</a:t>
            </a:r>
          </a:p>
          <a:p>
            <a:pPr marL="201168" lvl="1" indent="0" algn="just">
              <a:buNone/>
            </a:pPr>
            <a:endParaRPr lang="it-IT" dirty="0">
              <a:solidFill>
                <a:schemeClr val="tx1"/>
              </a:solidFill>
            </a:endParaRPr>
          </a:p>
          <a:p>
            <a:pPr marL="201168" lvl="1" indent="0" algn="just">
              <a:buNone/>
            </a:pPr>
            <a:r>
              <a:rPr lang="it-IT" dirty="0">
                <a:solidFill>
                  <a:schemeClr val="tx1"/>
                </a:solidFill>
              </a:rPr>
              <a:t>In particolare, il modello Mask R-CNN, in questione, è basato sulla configurazione </a:t>
            </a:r>
            <a:r>
              <a:rPr lang="it-IT" b="1" dirty="0">
                <a:solidFill>
                  <a:schemeClr val="tx1"/>
                </a:solidFill>
              </a:rPr>
              <a:t>COCO-</a:t>
            </a:r>
            <a:r>
              <a:rPr lang="it-IT" b="1" dirty="0" err="1">
                <a:solidFill>
                  <a:schemeClr val="tx1"/>
                </a:solidFill>
              </a:rPr>
              <a:t>InstanceSegmentation</a:t>
            </a:r>
            <a:r>
              <a:rPr lang="it-IT" b="1" dirty="0">
                <a:solidFill>
                  <a:schemeClr val="tx1"/>
                </a:solidFill>
              </a:rPr>
              <a:t>/mask_rcnn_X_101_32x8d_FPN_3x.yaml</a:t>
            </a:r>
            <a:r>
              <a:rPr lang="it-IT" dirty="0">
                <a:solidFill>
                  <a:schemeClr val="tx1"/>
                </a:solidFill>
              </a:rPr>
              <a:t>, ottimizzato per il dataset COCO (Common Objects in </a:t>
            </a:r>
            <a:r>
              <a:rPr lang="it-IT" dirty="0" err="1">
                <a:solidFill>
                  <a:schemeClr val="tx1"/>
                </a:solidFill>
              </a:rPr>
              <a:t>Context</a:t>
            </a:r>
            <a:r>
              <a:rPr lang="it-IT" dirty="0">
                <a:solidFill>
                  <a:schemeClr val="tx1"/>
                </a:solidFill>
              </a:rPr>
              <a:t>). L’obiettivo di questo modello è di gestire due task: identificare la presenza di oggetti (</a:t>
            </a:r>
            <a:r>
              <a:rPr lang="it-IT" dirty="0" err="1">
                <a:solidFill>
                  <a:schemeClr val="tx1"/>
                </a:solidFill>
              </a:rPr>
              <a:t>object</a:t>
            </a:r>
            <a:r>
              <a:rPr lang="it-IT" dirty="0">
                <a:solidFill>
                  <a:schemeClr val="tx1"/>
                </a:solidFill>
              </a:rPr>
              <a:t> </a:t>
            </a:r>
            <a:r>
              <a:rPr lang="it-IT" dirty="0" err="1">
                <a:solidFill>
                  <a:schemeClr val="tx1"/>
                </a:solidFill>
              </a:rPr>
              <a:t>detection</a:t>
            </a:r>
            <a:r>
              <a:rPr lang="it-IT" dirty="0">
                <a:solidFill>
                  <a:schemeClr val="tx1"/>
                </a:solidFill>
              </a:rPr>
              <a:t>) e delineare, inoltre, i loro contorni esatti nell’immagine (</a:t>
            </a:r>
            <a:r>
              <a:rPr lang="it-IT" dirty="0" err="1">
                <a:solidFill>
                  <a:schemeClr val="tx1"/>
                </a:solidFill>
              </a:rPr>
              <a:t>instance</a:t>
            </a:r>
            <a:r>
              <a:rPr lang="it-IT" dirty="0">
                <a:solidFill>
                  <a:schemeClr val="tx1"/>
                </a:solidFill>
              </a:rPr>
              <a:t> </a:t>
            </a:r>
            <a:r>
              <a:rPr lang="it-IT" dirty="0" err="1">
                <a:solidFill>
                  <a:schemeClr val="tx1"/>
                </a:solidFill>
              </a:rPr>
              <a:t>segmentation</a:t>
            </a:r>
            <a:r>
              <a:rPr lang="it-IT" dirty="0">
                <a:solidFill>
                  <a:schemeClr val="tx1"/>
                </a:solidFill>
              </a:rPr>
              <a:t>).</a:t>
            </a:r>
          </a:p>
          <a:p>
            <a:pPr marL="201168" lvl="1" indent="0" algn="just">
              <a:buNone/>
            </a:pPr>
            <a:endParaRPr lang="it-IT" dirty="0">
              <a:solidFill>
                <a:schemeClr val="tx1"/>
              </a:solidFill>
            </a:endParaRPr>
          </a:p>
          <a:p>
            <a:pPr marL="201168" lvl="1" indent="0" algn="just">
              <a:buNone/>
            </a:pPr>
            <a:r>
              <a:rPr lang="it-IT" dirty="0">
                <a:solidFill>
                  <a:schemeClr val="tx1"/>
                </a:solidFill>
              </a:rPr>
              <a:t>Nello specifico, la configurazione mask_rcnn_X_101_32x8d_FPN_3x.yaml prevede un’architettura Mask R-CNN con una </a:t>
            </a:r>
            <a:r>
              <a:rPr lang="it-IT" dirty="0" err="1">
                <a:solidFill>
                  <a:schemeClr val="tx1"/>
                </a:solidFill>
              </a:rPr>
              <a:t>backbone</a:t>
            </a:r>
            <a:r>
              <a:rPr lang="it-IT" dirty="0">
                <a:solidFill>
                  <a:schemeClr val="tx1"/>
                </a:solidFill>
              </a:rPr>
              <a:t> ResNeXt-101-32x8d, in combinazione con una Feature </a:t>
            </a:r>
            <a:r>
              <a:rPr lang="it-IT" dirty="0" err="1">
                <a:solidFill>
                  <a:schemeClr val="tx1"/>
                </a:solidFill>
              </a:rPr>
              <a:t>Pyramid</a:t>
            </a:r>
            <a:r>
              <a:rPr lang="it-IT" dirty="0">
                <a:solidFill>
                  <a:schemeClr val="tx1"/>
                </a:solidFill>
              </a:rPr>
              <a:t> Network (FPN).</a:t>
            </a:r>
          </a:p>
          <a:p>
            <a:pPr marL="201168" lvl="1" indent="0" algn="just">
              <a:buNone/>
            </a:pPr>
            <a:endParaRPr lang="it-IT" dirty="0">
              <a:solidFill>
                <a:schemeClr val="tx1"/>
              </a:solidFill>
            </a:endParaRPr>
          </a:p>
          <a:p>
            <a:pPr marL="201168" lvl="1" indent="0" algn="just">
              <a:buNone/>
            </a:pPr>
            <a:r>
              <a:rPr lang="it-IT" b="1" dirty="0">
                <a:solidFill>
                  <a:schemeClr val="tx1"/>
                </a:solidFill>
              </a:rPr>
              <a:t>3x</a:t>
            </a:r>
            <a:r>
              <a:rPr lang="it-IT" dirty="0">
                <a:solidFill>
                  <a:schemeClr val="tx1"/>
                </a:solidFill>
              </a:rPr>
              <a:t> (3x schedule) indica che il modello è stato addestrato per una durata tripla rispetto alle impostazioni di default, consentendo una convergenza ottimale e una maggiore accuratezza nel riconoscimento e nella segmentazione degli oggetti.</a:t>
            </a:r>
          </a:p>
          <a:p>
            <a:pPr marL="201168" lvl="1" indent="0" algn="just">
              <a:buNone/>
            </a:pPr>
            <a:endParaRPr lang="it-IT" dirty="0">
              <a:solidFill>
                <a:schemeClr val="tx1"/>
              </a:solidFill>
            </a:endParaRPr>
          </a:p>
        </p:txBody>
      </p:sp>
    </p:spTree>
    <p:extLst>
      <p:ext uri="{BB962C8B-B14F-4D97-AF65-F5344CB8AC3E}">
        <p14:creationId xmlns:p14="http://schemas.microsoft.com/office/powerpoint/2010/main" val="1043174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CEAE7-13DD-B4B4-374E-769845385ED7}"/>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897852D8-DD82-B143-8BCD-B11FE6F94D07}"/>
              </a:ext>
            </a:extLst>
          </p:cNvPr>
          <p:cNvSpPr>
            <a:spLocks noGrp="1"/>
          </p:cNvSpPr>
          <p:nvPr>
            <p:ph type="title"/>
          </p:nvPr>
        </p:nvSpPr>
        <p:spPr>
          <a:xfrm>
            <a:off x="1097280" y="286603"/>
            <a:ext cx="7991856" cy="1450757"/>
          </a:xfrm>
        </p:spPr>
        <p:txBody>
          <a:bodyPr>
            <a:normAutofit fontScale="90000"/>
          </a:bodyPr>
          <a:lstStyle/>
          <a:p>
            <a:r>
              <a:rPr lang="it-IT" sz="3600" b="1" dirty="0">
                <a:solidFill>
                  <a:schemeClr val="tx1"/>
                </a:solidFill>
                <a:latin typeface="Times New Roman" panose="02020603050405020304" pitchFamily="18" charset="0"/>
                <a:cs typeface="Times New Roman" panose="02020603050405020304" pitchFamily="18" charset="0"/>
              </a:rPr>
              <a:t>TTPLA Detector </a:t>
            </a:r>
            <a:r>
              <a:rPr lang="it-IT" sz="3600" b="1" dirty="0" err="1">
                <a:solidFill>
                  <a:schemeClr val="tx1"/>
                </a:solidFill>
                <a:latin typeface="Times New Roman" panose="02020603050405020304" pitchFamily="18" charset="0"/>
                <a:cs typeface="Times New Roman" panose="02020603050405020304" pitchFamily="18" charset="0"/>
              </a:rPr>
              <a:t>using</a:t>
            </a:r>
            <a:r>
              <a:rPr lang="it-IT" sz="3600" b="1" dirty="0">
                <a:solidFill>
                  <a:schemeClr val="tx1"/>
                </a:solidFill>
                <a:latin typeface="Times New Roman" panose="02020603050405020304" pitchFamily="18" charset="0"/>
                <a:cs typeface="Times New Roman" panose="02020603050405020304" pitchFamily="18" charset="0"/>
              </a:rPr>
              <a:t> Mask RCNN from Detectron2 – </a:t>
            </a:r>
            <a:r>
              <a:rPr lang="it-IT" sz="3600" dirty="0">
                <a:solidFill>
                  <a:schemeClr val="tx1"/>
                </a:solidFill>
                <a:latin typeface="Times New Roman" panose="02020603050405020304" pitchFamily="18" charset="0"/>
                <a:cs typeface="Times New Roman" panose="02020603050405020304" pitchFamily="18" charset="0"/>
              </a:rPr>
              <a:t>da R-CNN a Mask R-CNN</a:t>
            </a:r>
          </a:p>
        </p:txBody>
      </p:sp>
      <p:sp>
        <p:nvSpPr>
          <p:cNvPr id="5" name="Segnaposto contenuto 4">
            <a:extLst>
              <a:ext uri="{FF2B5EF4-FFF2-40B4-BE49-F238E27FC236}">
                <a16:creationId xmlns:a16="http://schemas.microsoft.com/office/drawing/2014/main" id="{85715EA7-3B8F-8429-2C2C-8795094E6AAB}"/>
              </a:ext>
            </a:extLst>
          </p:cNvPr>
          <p:cNvSpPr>
            <a:spLocks noGrp="1"/>
          </p:cNvSpPr>
          <p:nvPr>
            <p:ph idx="1"/>
          </p:nvPr>
        </p:nvSpPr>
        <p:spPr>
          <a:xfrm>
            <a:off x="1097280" y="1845734"/>
            <a:ext cx="4998720" cy="3969850"/>
          </a:xfrm>
        </p:spPr>
        <p:txBody>
          <a:bodyPr numCol="1">
            <a:normAutofit/>
          </a:bodyPr>
          <a:lstStyle/>
          <a:p>
            <a:pPr marL="201168" lvl="1" indent="0" algn="just">
              <a:buNone/>
            </a:pPr>
            <a:r>
              <a:rPr lang="it-IT" dirty="0">
                <a:solidFill>
                  <a:schemeClr val="tx1"/>
                </a:solidFill>
              </a:rPr>
              <a:t>Nel 2014 è stata introdotta la </a:t>
            </a:r>
            <a:r>
              <a:rPr lang="it-IT" b="1" dirty="0" err="1">
                <a:solidFill>
                  <a:schemeClr val="tx1"/>
                </a:solidFill>
              </a:rPr>
              <a:t>Region-based</a:t>
            </a:r>
            <a:r>
              <a:rPr lang="it-IT" b="1" dirty="0">
                <a:solidFill>
                  <a:schemeClr val="tx1"/>
                </a:solidFill>
              </a:rPr>
              <a:t> </a:t>
            </a:r>
            <a:r>
              <a:rPr lang="it-IT" b="1" dirty="0" err="1">
                <a:solidFill>
                  <a:schemeClr val="tx1"/>
                </a:solidFill>
              </a:rPr>
              <a:t>Convolutional</a:t>
            </a:r>
            <a:r>
              <a:rPr lang="it-IT" b="1" dirty="0">
                <a:solidFill>
                  <a:schemeClr val="tx1"/>
                </a:solidFill>
              </a:rPr>
              <a:t> </a:t>
            </a:r>
            <a:r>
              <a:rPr lang="it-IT" b="1" dirty="0" err="1">
                <a:solidFill>
                  <a:schemeClr val="tx1"/>
                </a:solidFill>
              </a:rPr>
              <a:t>Neural</a:t>
            </a:r>
            <a:r>
              <a:rPr lang="it-IT" b="1" dirty="0">
                <a:solidFill>
                  <a:schemeClr val="tx1"/>
                </a:solidFill>
              </a:rPr>
              <a:t> Network (R-CNN)</a:t>
            </a:r>
            <a:r>
              <a:rPr lang="it-IT" dirty="0">
                <a:solidFill>
                  <a:schemeClr val="tx1"/>
                </a:solidFill>
              </a:rPr>
              <a:t>, una rete neurale che ha permesso di risolvere problemi di </a:t>
            </a:r>
            <a:r>
              <a:rPr lang="it-IT" dirty="0" err="1">
                <a:solidFill>
                  <a:schemeClr val="tx1"/>
                </a:solidFill>
              </a:rPr>
              <a:t>object</a:t>
            </a:r>
            <a:r>
              <a:rPr lang="it-IT" dirty="0">
                <a:solidFill>
                  <a:schemeClr val="tx1"/>
                </a:solidFill>
              </a:rPr>
              <a:t> </a:t>
            </a:r>
            <a:r>
              <a:rPr lang="it-IT" dirty="0" err="1">
                <a:solidFill>
                  <a:schemeClr val="tx1"/>
                </a:solidFill>
              </a:rPr>
              <a:t>detection</a:t>
            </a:r>
            <a:r>
              <a:rPr lang="it-IT" dirty="0">
                <a:solidFill>
                  <a:schemeClr val="tx1"/>
                </a:solidFill>
              </a:rPr>
              <a:t>. </a:t>
            </a:r>
          </a:p>
          <a:p>
            <a:pPr marL="201168" lvl="1" indent="0" algn="just">
              <a:buNone/>
            </a:pPr>
            <a:r>
              <a:rPr lang="it-IT" dirty="0">
                <a:solidFill>
                  <a:schemeClr val="tx1"/>
                </a:solidFill>
              </a:rPr>
              <a:t>Negli anni successivi, R-CNN è stata </a:t>
            </a:r>
            <a:r>
              <a:rPr lang="it-IT" dirty="0" err="1">
                <a:solidFill>
                  <a:schemeClr val="tx1"/>
                </a:solidFill>
              </a:rPr>
              <a:t>significamente</a:t>
            </a:r>
            <a:r>
              <a:rPr lang="it-IT" dirty="0">
                <a:solidFill>
                  <a:schemeClr val="tx1"/>
                </a:solidFill>
              </a:rPr>
              <a:t> migliorata attraverso lo sviluppo di varianti come </a:t>
            </a:r>
            <a:r>
              <a:rPr lang="it-IT" b="1" dirty="0">
                <a:solidFill>
                  <a:schemeClr val="tx1"/>
                </a:solidFill>
              </a:rPr>
              <a:t>Fast R-CNN </a:t>
            </a:r>
            <a:r>
              <a:rPr lang="it-IT" dirty="0">
                <a:solidFill>
                  <a:schemeClr val="tx1"/>
                </a:solidFill>
              </a:rPr>
              <a:t>e </a:t>
            </a:r>
            <a:r>
              <a:rPr lang="it-IT" b="1" dirty="0" err="1">
                <a:solidFill>
                  <a:schemeClr val="tx1"/>
                </a:solidFill>
              </a:rPr>
              <a:t>Faster</a:t>
            </a:r>
            <a:r>
              <a:rPr lang="it-IT" b="1" dirty="0">
                <a:solidFill>
                  <a:schemeClr val="tx1"/>
                </a:solidFill>
              </a:rPr>
              <a:t> R-CNN</a:t>
            </a:r>
            <a:r>
              <a:rPr lang="it-IT" dirty="0">
                <a:solidFill>
                  <a:schemeClr val="tx1"/>
                </a:solidFill>
              </a:rPr>
              <a:t>, che hanno superato la versione originale sia in termini di accuratezza che di prestazioni. </a:t>
            </a:r>
          </a:p>
          <a:p>
            <a:pPr marL="201168" lvl="1" indent="0" algn="just">
              <a:buNone/>
            </a:pPr>
            <a:r>
              <a:rPr lang="it-IT" dirty="0">
                <a:solidFill>
                  <a:schemeClr val="tx1"/>
                </a:solidFill>
              </a:rPr>
              <a:t>L’evoluzione di </a:t>
            </a:r>
            <a:r>
              <a:rPr lang="it-IT" dirty="0" err="1">
                <a:solidFill>
                  <a:schemeClr val="tx1"/>
                </a:solidFill>
              </a:rPr>
              <a:t>Faster</a:t>
            </a:r>
            <a:r>
              <a:rPr lang="it-IT" dirty="0">
                <a:solidFill>
                  <a:schemeClr val="tx1"/>
                </a:solidFill>
              </a:rPr>
              <a:t> R-CNN ha portato allo sviluppo di </a:t>
            </a:r>
            <a:r>
              <a:rPr lang="it-IT" b="1" dirty="0">
                <a:solidFill>
                  <a:schemeClr val="tx1"/>
                </a:solidFill>
              </a:rPr>
              <a:t>Mask R-CNN</a:t>
            </a:r>
            <a:r>
              <a:rPr lang="it-IT" dirty="0">
                <a:solidFill>
                  <a:schemeClr val="tx1"/>
                </a:solidFill>
              </a:rPr>
              <a:t>, che estende la capacità della rete, consentendo la segmentazione di singole istanze (</a:t>
            </a:r>
            <a:r>
              <a:rPr lang="it-IT" dirty="0" err="1">
                <a:solidFill>
                  <a:schemeClr val="tx1"/>
                </a:solidFill>
              </a:rPr>
              <a:t>instance</a:t>
            </a:r>
            <a:r>
              <a:rPr lang="it-IT" dirty="0">
                <a:solidFill>
                  <a:schemeClr val="tx1"/>
                </a:solidFill>
              </a:rPr>
              <a:t> </a:t>
            </a:r>
            <a:r>
              <a:rPr lang="it-IT" dirty="0" err="1">
                <a:solidFill>
                  <a:schemeClr val="tx1"/>
                </a:solidFill>
              </a:rPr>
              <a:t>segmentation</a:t>
            </a:r>
            <a:r>
              <a:rPr lang="it-IT" dirty="0">
                <a:solidFill>
                  <a:schemeClr val="tx1"/>
                </a:solidFill>
              </a:rPr>
              <a:t>), aprendo nuove prospettive e applicazioni in ambito Computer Vision.</a:t>
            </a:r>
          </a:p>
        </p:txBody>
      </p:sp>
      <p:sp>
        <p:nvSpPr>
          <p:cNvPr id="2" name="Rettangolo con angoli arrotondati 1">
            <a:extLst>
              <a:ext uri="{FF2B5EF4-FFF2-40B4-BE49-F238E27FC236}">
                <a16:creationId xmlns:a16="http://schemas.microsoft.com/office/drawing/2014/main" id="{1B9BA57F-2E3A-5F80-4B3A-B3CDDB91DFB0}"/>
              </a:ext>
            </a:extLst>
          </p:cNvPr>
          <p:cNvSpPr/>
          <p:nvPr/>
        </p:nvSpPr>
        <p:spPr>
          <a:xfrm>
            <a:off x="8296275" y="1954109"/>
            <a:ext cx="1733550" cy="611716"/>
          </a:xfrm>
          <a:custGeom>
            <a:avLst/>
            <a:gdLst>
              <a:gd name="connsiteX0" fmla="*/ 0 w 1733550"/>
              <a:gd name="connsiteY0" fmla="*/ 101955 h 611716"/>
              <a:gd name="connsiteX1" fmla="*/ 101955 w 1733550"/>
              <a:gd name="connsiteY1" fmla="*/ 0 h 611716"/>
              <a:gd name="connsiteX2" fmla="*/ 565946 w 1733550"/>
              <a:gd name="connsiteY2" fmla="*/ 0 h 611716"/>
              <a:gd name="connsiteX3" fmla="*/ 1106419 w 1733550"/>
              <a:gd name="connsiteY3" fmla="*/ 0 h 611716"/>
              <a:gd name="connsiteX4" fmla="*/ 1631595 w 1733550"/>
              <a:gd name="connsiteY4" fmla="*/ 0 h 611716"/>
              <a:gd name="connsiteX5" fmla="*/ 1733550 w 1733550"/>
              <a:gd name="connsiteY5" fmla="*/ 101955 h 611716"/>
              <a:gd name="connsiteX6" fmla="*/ 1733550 w 1733550"/>
              <a:gd name="connsiteY6" fmla="*/ 509761 h 611716"/>
              <a:gd name="connsiteX7" fmla="*/ 1631595 w 1733550"/>
              <a:gd name="connsiteY7" fmla="*/ 611716 h 611716"/>
              <a:gd name="connsiteX8" fmla="*/ 1152308 w 1733550"/>
              <a:gd name="connsiteY8" fmla="*/ 611716 h 611716"/>
              <a:gd name="connsiteX9" fmla="*/ 642428 w 1733550"/>
              <a:gd name="connsiteY9" fmla="*/ 611716 h 611716"/>
              <a:gd name="connsiteX10" fmla="*/ 101955 w 1733550"/>
              <a:gd name="connsiteY10" fmla="*/ 611716 h 611716"/>
              <a:gd name="connsiteX11" fmla="*/ 0 w 1733550"/>
              <a:gd name="connsiteY11" fmla="*/ 509761 h 611716"/>
              <a:gd name="connsiteX12" fmla="*/ 0 w 1733550"/>
              <a:gd name="connsiteY12" fmla="*/ 101955 h 6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3550" h="611716" fill="none" extrusionOk="0">
                <a:moveTo>
                  <a:pt x="0" y="101955"/>
                </a:moveTo>
                <a:cubicBezTo>
                  <a:pt x="-11211" y="37695"/>
                  <a:pt x="58818" y="-985"/>
                  <a:pt x="101955" y="0"/>
                </a:cubicBezTo>
                <a:cubicBezTo>
                  <a:pt x="311386" y="-6966"/>
                  <a:pt x="401192" y="37835"/>
                  <a:pt x="565946" y="0"/>
                </a:cubicBezTo>
                <a:cubicBezTo>
                  <a:pt x="730700" y="-37835"/>
                  <a:pt x="868482" y="28194"/>
                  <a:pt x="1106419" y="0"/>
                </a:cubicBezTo>
                <a:cubicBezTo>
                  <a:pt x="1344356" y="-28194"/>
                  <a:pt x="1410979" y="58091"/>
                  <a:pt x="1631595" y="0"/>
                </a:cubicBezTo>
                <a:cubicBezTo>
                  <a:pt x="1696970" y="4288"/>
                  <a:pt x="1734167" y="51413"/>
                  <a:pt x="1733550" y="101955"/>
                </a:cubicBezTo>
                <a:cubicBezTo>
                  <a:pt x="1777136" y="300076"/>
                  <a:pt x="1716558" y="329752"/>
                  <a:pt x="1733550" y="509761"/>
                </a:cubicBezTo>
                <a:cubicBezTo>
                  <a:pt x="1726657" y="576932"/>
                  <a:pt x="1688245" y="604441"/>
                  <a:pt x="1631595" y="611716"/>
                </a:cubicBezTo>
                <a:cubicBezTo>
                  <a:pt x="1486632" y="613434"/>
                  <a:pt x="1351929" y="593280"/>
                  <a:pt x="1152308" y="611716"/>
                </a:cubicBezTo>
                <a:cubicBezTo>
                  <a:pt x="952687" y="630152"/>
                  <a:pt x="759044" y="577990"/>
                  <a:pt x="642428" y="611716"/>
                </a:cubicBezTo>
                <a:cubicBezTo>
                  <a:pt x="525812" y="645442"/>
                  <a:pt x="347900" y="560225"/>
                  <a:pt x="101955" y="611716"/>
                </a:cubicBezTo>
                <a:cubicBezTo>
                  <a:pt x="51254" y="616344"/>
                  <a:pt x="15293" y="564280"/>
                  <a:pt x="0" y="509761"/>
                </a:cubicBezTo>
                <a:cubicBezTo>
                  <a:pt x="-40454" y="410624"/>
                  <a:pt x="17798" y="212780"/>
                  <a:pt x="0" y="101955"/>
                </a:cubicBezTo>
                <a:close/>
              </a:path>
              <a:path w="1733550" h="611716" stroke="0" extrusionOk="0">
                <a:moveTo>
                  <a:pt x="0" y="101955"/>
                </a:moveTo>
                <a:cubicBezTo>
                  <a:pt x="11397" y="44967"/>
                  <a:pt x="33027" y="5019"/>
                  <a:pt x="101955" y="0"/>
                </a:cubicBezTo>
                <a:cubicBezTo>
                  <a:pt x="303349" y="-10483"/>
                  <a:pt x="434343" y="50877"/>
                  <a:pt x="581242" y="0"/>
                </a:cubicBezTo>
                <a:cubicBezTo>
                  <a:pt x="728141" y="-50877"/>
                  <a:pt x="861534" y="42227"/>
                  <a:pt x="1106419" y="0"/>
                </a:cubicBezTo>
                <a:cubicBezTo>
                  <a:pt x="1351304" y="-42227"/>
                  <a:pt x="1424055" y="23847"/>
                  <a:pt x="1631595" y="0"/>
                </a:cubicBezTo>
                <a:cubicBezTo>
                  <a:pt x="1683924" y="-3841"/>
                  <a:pt x="1727357" y="47418"/>
                  <a:pt x="1733550" y="101955"/>
                </a:cubicBezTo>
                <a:cubicBezTo>
                  <a:pt x="1780328" y="234630"/>
                  <a:pt x="1713331" y="335061"/>
                  <a:pt x="1733550" y="509761"/>
                </a:cubicBezTo>
                <a:cubicBezTo>
                  <a:pt x="1736441" y="577258"/>
                  <a:pt x="1689405" y="602094"/>
                  <a:pt x="1631595" y="611716"/>
                </a:cubicBezTo>
                <a:cubicBezTo>
                  <a:pt x="1523551" y="647230"/>
                  <a:pt x="1294458" y="582762"/>
                  <a:pt x="1167604" y="611716"/>
                </a:cubicBezTo>
                <a:cubicBezTo>
                  <a:pt x="1040750" y="640670"/>
                  <a:pt x="810748" y="572094"/>
                  <a:pt x="688317" y="611716"/>
                </a:cubicBezTo>
                <a:cubicBezTo>
                  <a:pt x="565886" y="651338"/>
                  <a:pt x="338959" y="571457"/>
                  <a:pt x="101955" y="611716"/>
                </a:cubicBezTo>
                <a:cubicBezTo>
                  <a:pt x="52409" y="605447"/>
                  <a:pt x="5459" y="569697"/>
                  <a:pt x="0" y="509761"/>
                </a:cubicBezTo>
                <a:cubicBezTo>
                  <a:pt x="-31960" y="344667"/>
                  <a:pt x="29708" y="232972"/>
                  <a:pt x="0" y="101955"/>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extLst>
              <a:ext uri="{C807C97D-BFC1-408E-A445-0C87EB9F89A2}">
                <ask:lineSketchStyleProps xmlns:ask="http://schemas.microsoft.com/office/drawing/2018/sketchyshapes" sd="209043971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R-CNN</a:t>
            </a:r>
            <a:endParaRPr lang="en-US" dirty="0">
              <a:solidFill>
                <a:schemeClr val="tx1"/>
              </a:solidFill>
            </a:endParaRPr>
          </a:p>
        </p:txBody>
      </p:sp>
      <p:sp>
        <p:nvSpPr>
          <p:cNvPr id="6" name="Rettangolo con angoli arrotondati 5">
            <a:extLst>
              <a:ext uri="{FF2B5EF4-FFF2-40B4-BE49-F238E27FC236}">
                <a16:creationId xmlns:a16="http://schemas.microsoft.com/office/drawing/2014/main" id="{01D16253-D62E-567D-A114-49310E2C70BC}"/>
              </a:ext>
            </a:extLst>
          </p:cNvPr>
          <p:cNvSpPr/>
          <p:nvPr/>
        </p:nvSpPr>
        <p:spPr>
          <a:xfrm>
            <a:off x="8296275" y="3231517"/>
            <a:ext cx="1733550" cy="611716"/>
          </a:xfrm>
          <a:custGeom>
            <a:avLst/>
            <a:gdLst>
              <a:gd name="connsiteX0" fmla="*/ 0 w 1733550"/>
              <a:gd name="connsiteY0" fmla="*/ 101955 h 611716"/>
              <a:gd name="connsiteX1" fmla="*/ 101955 w 1733550"/>
              <a:gd name="connsiteY1" fmla="*/ 0 h 611716"/>
              <a:gd name="connsiteX2" fmla="*/ 596539 w 1733550"/>
              <a:gd name="connsiteY2" fmla="*/ 0 h 611716"/>
              <a:gd name="connsiteX3" fmla="*/ 1060529 w 1733550"/>
              <a:gd name="connsiteY3" fmla="*/ 0 h 611716"/>
              <a:gd name="connsiteX4" fmla="*/ 1631595 w 1733550"/>
              <a:gd name="connsiteY4" fmla="*/ 0 h 611716"/>
              <a:gd name="connsiteX5" fmla="*/ 1733550 w 1733550"/>
              <a:gd name="connsiteY5" fmla="*/ 101955 h 611716"/>
              <a:gd name="connsiteX6" fmla="*/ 1733550 w 1733550"/>
              <a:gd name="connsiteY6" fmla="*/ 509761 h 611716"/>
              <a:gd name="connsiteX7" fmla="*/ 1631595 w 1733550"/>
              <a:gd name="connsiteY7" fmla="*/ 611716 h 611716"/>
              <a:gd name="connsiteX8" fmla="*/ 1152308 w 1733550"/>
              <a:gd name="connsiteY8" fmla="*/ 611716 h 611716"/>
              <a:gd name="connsiteX9" fmla="*/ 673021 w 1733550"/>
              <a:gd name="connsiteY9" fmla="*/ 611716 h 611716"/>
              <a:gd name="connsiteX10" fmla="*/ 101955 w 1733550"/>
              <a:gd name="connsiteY10" fmla="*/ 611716 h 611716"/>
              <a:gd name="connsiteX11" fmla="*/ 0 w 1733550"/>
              <a:gd name="connsiteY11" fmla="*/ 509761 h 611716"/>
              <a:gd name="connsiteX12" fmla="*/ 0 w 1733550"/>
              <a:gd name="connsiteY12" fmla="*/ 101955 h 6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3550" h="611716" fill="none" extrusionOk="0">
                <a:moveTo>
                  <a:pt x="0" y="101955"/>
                </a:moveTo>
                <a:cubicBezTo>
                  <a:pt x="-1695" y="46260"/>
                  <a:pt x="45711" y="7267"/>
                  <a:pt x="101955" y="0"/>
                </a:cubicBezTo>
                <a:cubicBezTo>
                  <a:pt x="320280" y="-4728"/>
                  <a:pt x="453085" y="44757"/>
                  <a:pt x="596539" y="0"/>
                </a:cubicBezTo>
                <a:cubicBezTo>
                  <a:pt x="739993" y="-44757"/>
                  <a:pt x="936486" y="4885"/>
                  <a:pt x="1060529" y="0"/>
                </a:cubicBezTo>
                <a:cubicBezTo>
                  <a:pt x="1184572" y="-4885"/>
                  <a:pt x="1428400" y="43711"/>
                  <a:pt x="1631595" y="0"/>
                </a:cubicBezTo>
                <a:cubicBezTo>
                  <a:pt x="1687848" y="-16549"/>
                  <a:pt x="1748990" y="39469"/>
                  <a:pt x="1733550" y="101955"/>
                </a:cubicBezTo>
                <a:cubicBezTo>
                  <a:pt x="1738127" y="284371"/>
                  <a:pt x="1696208" y="324623"/>
                  <a:pt x="1733550" y="509761"/>
                </a:cubicBezTo>
                <a:cubicBezTo>
                  <a:pt x="1735618" y="564125"/>
                  <a:pt x="1688552" y="601565"/>
                  <a:pt x="1631595" y="611716"/>
                </a:cubicBezTo>
                <a:cubicBezTo>
                  <a:pt x="1444273" y="622020"/>
                  <a:pt x="1275874" y="572494"/>
                  <a:pt x="1152308" y="611716"/>
                </a:cubicBezTo>
                <a:cubicBezTo>
                  <a:pt x="1028742" y="650938"/>
                  <a:pt x="898315" y="594420"/>
                  <a:pt x="673021" y="611716"/>
                </a:cubicBezTo>
                <a:cubicBezTo>
                  <a:pt x="447727" y="629012"/>
                  <a:pt x="377876" y="551448"/>
                  <a:pt x="101955" y="611716"/>
                </a:cubicBezTo>
                <a:cubicBezTo>
                  <a:pt x="48722" y="615807"/>
                  <a:pt x="3752" y="572635"/>
                  <a:pt x="0" y="509761"/>
                </a:cubicBezTo>
                <a:cubicBezTo>
                  <a:pt x="-37189" y="427508"/>
                  <a:pt x="24751" y="242902"/>
                  <a:pt x="0" y="101955"/>
                </a:cubicBezTo>
                <a:close/>
              </a:path>
              <a:path w="1733550" h="611716" stroke="0" extrusionOk="0">
                <a:moveTo>
                  <a:pt x="0" y="101955"/>
                </a:moveTo>
                <a:cubicBezTo>
                  <a:pt x="720" y="39060"/>
                  <a:pt x="44621" y="-6167"/>
                  <a:pt x="101955" y="0"/>
                </a:cubicBezTo>
                <a:cubicBezTo>
                  <a:pt x="281618" y="-9326"/>
                  <a:pt x="443129" y="10519"/>
                  <a:pt x="596539" y="0"/>
                </a:cubicBezTo>
                <a:cubicBezTo>
                  <a:pt x="749949" y="-10519"/>
                  <a:pt x="858540" y="31840"/>
                  <a:pt x="1075826" y="0"/>
                </a:cubicBezTo>
                <a:cubicBezTo>
                  <a:pt x="1293112" y="-31840"/>
                  <a:pt x="1502754" y="52736"/>
                  <a:pt x="1631595" y="0"/>
                </a:cubicBezTo>
                <a:cubicBezTo>
                  <a:pt x="1682346" y="-9663"/>
                  <a:pt x="1741029" y="35142"/>
                  <a:pt x="1733550" y="101955"/>
                </a:cubicBezTo>
                <a:cubicBezTo>
                  <a:pt x="1743010" y="290438"/>
                  <a:pt x="1696184" y="405917"/>
                  <a:pt x="1733550" y="509761"/>
                </a:cubicBezTo>
                <a:cubicBezTo>
                  <a:pt x="1734380" y="568499"/>
                  <a:pt x="1687083" y="609129"/>
                  <a:pt x="1631595" y="611716"/>
                </a:cubicBezTo>
                <a:cubicBezTo>
                  <a:pt x="1445752" y="643069"/>
                  <a:pt x="1269902" y="565332"/>
                  <a:pt x="1106419" y="611716"/>
                </a:cubicBezTo>
                <a:cubicBezTo>
                  <a:pt x="942936" y="658100"/>
                  <a:pt x="753924" y="554057"/>
                  <a:pt x="611835" y="611716"/>
                </a:cubicBezTo>
                <a:cubicBezTo>
                  <a:pt x="469746" y="669375"/>
                  <a:pt x="204609" y="604624"/>
                  <a:pt x="101955" y="611716"/>
                </a:cubicBezTo>
                <a:cubicBezTo>
                  <a:pt x="46039" y="609488"/>
                  <a:pt x="2116" y="561421"/>
                  <a:pt x="0" y="509761"/>
                </a:cubicBezTo>
                <a:cubicBezTo>
                  <a:pt x="-48710" y="396137"/>
                  <a:pt x="15993" y="231868"/>
                  <a:pt x="0" y="101955"/>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extLst>
              <a:ext uri="{C807C97D-BFC1-408E-A445-0C87EB9F89A2}">
                <ask:lineSketchStyleProps xmlns:ask="http://schemas.microsoft.com/office/drawing/2018/sketchyshapes" sd="1889926793">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Fast R-CNN </a:t>
            </a:r>
            <a:r>
              <a:rPr lang="it-IT" dirty="0" err="1">
                <a:solidFill>
                  <a:schemeClr val="tx1"/>
                </a:solidFill>
              </a:rPr>
              <a:t>Faster</a:t>
            </a:r>
            <a:r>
              <a:rPr lang="it-IT" dirty="0">
                <a:solidFill>
                  <a:schemeClr val="tx1"/>
                </a:solidFill>
              </a:rPr>
              <a:t> R-CNN</a:t>
            </a:r>
            <a:endParaRPr lang="en-US" dirty="0">
              <a:solidFill>
                <a:schemeClr val="tx1"/>
              </a:solidFill>
            </a:endParaRPr>
          </a:p>
        </p:txBody>
      </p:sp>
      <p:sp>
        <p:nvSpPr>
          <p:cNvPr id="7" name="Rettangolo con angoli arrotondati 6">
            <a:extLst>
              <a:ext uri="{FF2B5EF4-FFF2-40B4-BE49-F238E27FC236}">
                <a16:creationId xmlns:a16="http://schemas.microsoft.com/office/drawing/2014/main" id="{C58A2423-8F4A-E5AD-1E56-EEAF05071E70}"/>
              </a:ext>
            </a:extLst>
          </p:cNvPr>
          <p:cNvSpPr/>
          <p:nvPr/>
        </p:nvSpPr>
        <p:spPr>
          <a:xfrm>
            <a:off x="8296275" y="4508925"/>
            <a:ext cx="1733550" cy="611716"/>
          </a:xfrm>
          <a:custGeom>
            <a:avLst/>
            <a:gdLst>
              <a:gd name="connsiteX0" fmla="*/ 0 w 1733550"/>
              <a:gd name="connsiteY0" fmla="*/ 101955 h 611716"/>
              <a:gd name="connsiteX1" fmla="*/ 101955 w 1733550"/>
              <a:gd name="connsiteY1" fmla="*/ 0 h 611716"/>
              <a:gd name="connsiteX2" fmla="*/ 596539 w 1733550"/>
              <a:gd name="connsiteY2" fmla="*/ 0 h 611716"/>
              <a:gd name="connsiteX3" fmla="*/ 1060529 w 1733550"/>
              <a:gd name="connsiteY3" fmla="*/ 0 h 611716"/>
              <a:gd name="connsiteX4" fmla="*/ 1631595 w 1733550"/>
              <a:gd name="connsiteY4" fmla="*/ 0 h 611716"/>
              <a:gd name="connsiteX5" fmla="*/ 1733550 w 1733550"/>
              <a:gd name="connsiteY5" fmla="*/ 101955 h 611716"/>
              <a:gd name="connsiteX6" fmla="*/ 1733550 w 1733550"/>
              <a:gd name="connsiteY6" fmla="*/ 509761 h 611716"/>
              <a:gd name="connsiteX7" fmla="*/ 1631595 w 1733550"/>
              <a:gd name="connsiteY7" fmla="*/ 611716 h 611716"/>
              <a:gd name="connsiteX8" fmla="*/ 1106419 w 1733550"/>
              <a:gd name="connsiteY8" fmla="*/ 611716 h 611716"/>
              <a:gd name="connsiteX9" fmla="*/ 642428 w 1733550"/>
              <a:gd name="connsiteY9" fmla="*/ 611716 h 611716"/>
              <a:gd name="connsiteX10" fmla="*/ 101955 w 1733550"/>
              <a:gd name="connsiteY10" fmla="*/ 611716 h 611716"/>
              <a:gd name="connsiteX11" fmla="*/ 0 w 1733550"/>
              <a:gd name="connsiteY11" fmla="*/ 509761 h 611716"/>
              <a:gd name="connsiteX12" fmla="*/ 0 w 1733550"/>
              <a:gd name="connsiteY12" fmla="*/ 101955 h 6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3550" h="611716" fill="none" extrusionOk="0">
                <a:moveTo>
                  <a:pt x="0" y="101955"/>
                </a:moveTo>
                <a:cubicBezTo>
                  <a:pt x="1843" y="46130"/>
                  <a:pt x="43577" y="-9094"/>
                  <a:pt x="101955" y="0"/>
                </a:cubicBezTo>
                <a:cubicBezTo>
                  <a:pt x="344124" y="-24418"/>
                  <a:pt x="375753" y="58685"/>
                  <a:pt x="596539" y="0"/>
                </a:cubicBezTo>
                <a:cubicBezTo>
                  <a:pt x="817325" y="-58685"/>
                  <a:pt x="929204" y="48199"/>
                  <a:pt x="1060529" y="0"/>
                </a:cubicBezTo>
                <a:cubicBezTo>
                  <a:pt x="1191854" y="-48199"/>
                  <a:pt x="1372255" y="66660"/>
                  <a:pt x="1631595" y="0"/>
                </a:cubicBezTo>
                <a:cubicBezTo>
                  <a:pt x="1689029" y="1167"/>
                  <a:pt x="1746293" y="50364"/>
                  <a:pt x="1733550" y="101955"/>
                </a:cubicBezTo>
                <a:cubicBezTo>
                  <a:pt x="1767472" y="268281"/>
                  <a:pt x="1723234" y="366451"/>
                  <a:pt x="1733550" y="509761"/>
                </a:cubicBezTo>
                <a:cubicBezTo>
                  <a:pt x="1720486" y="555802"/>
                  <a:pt x="1691513" y="611688"/>
                  <a:pt x="1631595" y="611716"/>
                </a:cubicBezTo>
                <a:cubicBezTo>
                  <a:pt x="1378812" y="612118"/>
                  <a:pt x="1341659" y="582095"/>
                  <a:pt x="1106419" y="611716"/>
                </a:cubicBezTo>
                <a:cubicBezTo>
                  <a:pt x="871179" y="641337"/>
                  <a:pt x="738877" y="607916"/>
                  <a:pt x="642428" y="611716"/>
                </a:cubicBezTo>
                <a:cubicBezTo>
                  <a:pt x="545979" y="615516"/>
                  <a:pt x="225145" y="565194"/>
                  <a:pt x="101955" y="611716"/>
                </a:cubicBezTo>
                <a:cubicBezTo>
                  <a:pt x="53637" y="624587"/>
                  <a:pt x="2688" y="566959"/>
                  <a:pt x="0" y="509761"/>
                </a:cubicBezTo>
                <a:cubicBezTo>
                  <a:pt x="-9683" y="390184"/>
                  <a:pt x="16010" y="226265"/>
                  <a:pt x="0" y="101955"/>
                </a:cubicBezTo>
                <a:close/>
              </a:path>
              <a:path w="1733550" h="611716" stroke="0" extrusionOk="0">
                <a:moveTo>
                  <a:pt x="0" y="101955"/>
                </a:moveTo>
                <a:cubicBezTo>
                  <a:pt x="2612" y="32370"/>
                  <a:pt x="34516" y="-5668"/>
                  <a:pt x="101955" y="0"/>
                </a:cubicBezTo>
                <a:cubicBezTo>
                  <a:pt x="237116" y="-38259"/>
                  <a:pt x="448611" y="59107"/>
                  <a:pt x="596539" y="0"/>
                </a:cubicBezTo>
                <a:cubicBezTo>
                  <a:pt x="744467" y="-59107"/>
                  <a:pt x="874098" y="28894"/>
                  <a:pt x="1121715" y="0"/>
                </a:cubicBezTo>
                <a:cubicBezTo>
                  <a:pt x="1369332" y="-28894"/>
                  <a:pt x="1440011" y="51373"/>
                  <a:pt x="1631595" y="0"/>
                </a:cubicBezTo>
                <a:cubicBezTo>
                  <a:pt x="1683462" y="-13403"/>
                  <a:pt x="1718624" y="47827"/>
                  <a:pt x="1733550" y="101955"/>
                </a:cubicBezTo>
                <a:cubicBezTo>
                  <a:pt x="1760397" y="240662"/>
                  <a:pt x="1705232" y="307859"/>
                  <a:pt x="1733550" y="509761"/>
                </a:cubicBezTo>
                <a:cubicBezTo>
                  <a:pt x="1734103" y="563074"/>
                  <a:pt x="1696494" y="626117"/>
                  <a:pt x="1631595" y="611716"/>
                </a:cubicBezTo>
                <a:cubicBezTo>
                  <a:pt x="1395689" y="645512"/>
                  <a:pt x="1358530" y="610251"/>
                  <a:pt x="1121715" y="611716"/>
                </a:cubicBezTo>
                <a:cubicBezTo>
                  <a:pt x="884900" y="613181"/>
                  <a:pt x="807693" y="609048"/>
                  <a:pt x="581242" y="611716"/>
                </a:cubicBezTo>
                <a:cubicBezTo>
                  <a:pt x="354791" y="614384"/>
                  <a:pt x="322805" y="588844"/>
                  <a:pt x="101955" y="611716"/>
                </a:cubicBezTo>
                <a:cubicBezTo>
                  <a:pt x="36814" y="614011"/>
                  <a:pt x="-15518" y="568466"/>
                  <a:pt x="0" y="509761"/>
                </a:cubicBezTo>
                <a:cubicBezTo>
                  <a:pt x="-10689" y="348811"/>
                  <a:pt x="2910" y="259539"/>
                  <a:pt x="0" y="101955"/>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extLst>
              <a:ext uri="{C807C97D-BFC1-408E-A445-0C87EB9F89A2}">
                <ask:lineSketchStyleProps xmlns:ask="http://schemas.microsoft.com/office/drawing/2018/sketchyshapes" sd="3495969587">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Mask R-CNN</a:t>
            </a:r>
            <a:endParaRPr lang="en-US" dirty="0">
              <a:solidFill>
                <a:schemeClr val="tx1"/>
              </a:solidFill>
            </a:endParaRPr>
          </a:p>
        </p:txBody>
      </p:sp>
      <p:cxnSp>
        <p:nvCxnSpPr>
          <p:cNvPr id="9" name="Connettore 2 8">
            <a:extLst>
              <a:ext uri="{FF2B5EF4-FFF2-40B4-BE49-F238E27FC236}">
                <a16:creationId xmlns:a16="http://schemas.microsoft.com/office/drawing/2014/main" id="{05CAC7F5-B54C-C911-E89B-67B109AA0CC8}"/>
              </a:ext>
            </a:extLst>
          </p:cNvPr>
          <p:cNvCxnSpPr>
            <a:stCxn id="2" idx="2"/>
            <a:endCxn id="6" idx="0"/>
          </p:cNvCxnSpPr>
          <p:nvPr/>
        </p:nvCxnSpPr>
        <p:spPr>
          <a:xfrm>
            <a:off x="9163050" y="2565825"/>
            <a:ext cx="0" cy="665692"/>
          </a:xfrm>
          <a:prstGeom prst="straightConnector1">
            <a:avLst/>
          </a:prstGeom>
          <a:ln w="57150">
            <a:solidFill>
              <a:srgbClr val="652C2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75A6A3DF-D2AB-4765-D955-71578148DF04}"/>
              </a:ext>
            </a:extLst>
          </p:cNvPr>
          <p:cNvCxnSpPr/>
          <p:nvPr/>
        </p:nvCxnSpPr>
        <p:spPr>
          <a:xfrm>
            <a:off x="9163050" y="3843233"/>
            <a:ext cx="0" cy="665692"/>
          </a:xfrm>
          <a:prstGeom prst="straightConnector1">
            <a:avLst/>
          </a:prstGeom>
          <a:ln w="57150">
            <a:solidFill>
              <a:srgbClr val="652C2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616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8E7DD-4135-B8DB-CB81-DC83CB179C68}"/>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38999299-5339-D449-0D95-DECA07302872}"/>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TTPLA Detector </a:t>
            </a:r>
            <a:r>
              <a:rPr lang="it-IT" sz="3600" b="1" dirty="0" err="1">
                <a:solidFill>
                  <a:schemeClr val="tx1"/>
                </a:solidFill>
                <a:latin typeface="Times New Roman" panose="02020603050405020304" pitchFamily="18" charset="0"/>
                <a:cs typeface="Times New Roman" panose="02020603050405020304" pitchFamily="18" charset="0"/>
              </a:rPr>
              <a:t>using</a:t>
            </a:r>
            <a:r>
              <a:rPr lang="it-IT" sz="3600" b="1" dirty="0">
                <a:solidFill>
                  <a:schemeClr val="tx1"/>
                </a:solidFill>
                <a:latin typeface="Times New Roman" panose="02020603050405020304" pitchFamily="18" charset="0"/>
                <a:cs typeface="Times New Roman" panose="02020603050405020304" pitchFamily="18" charset="0"/>
              </a:rPr>
              <a:t> Mask RCNN from Detectron2 - </a:t>
            </a:r>
            <a:r>
              <a:rPr lang="it-IT" sz="3600" dirty="0">
                <a:solidFill>
                  <a:schemeClr val="tx1"/>
                </a:solidFill>
                <a:latin typeface="Times New Roman" panose="02020603050405020304" pitchFamily="18" charset="0"/>
                <a:cs typeface="Times New Roman" panose="02020603050405020304" pitchFamily="18" charset="0"/>
              </a:rPr>
              <a:t>Mask R-CNN</a:t>
            </a:r>
          </a:p>
        </p:txBody>
      </p:sp>
      <p:sp>
        <p:nvSpPr>
          <p:cNvPr id="5" name="Segnaposto contenuto 4">
            <a:extLst>
              <a:ext uri="{FF2B5EF4-FFF2-40B4-BE49-F238E27FC236}">
                <a16:creationId xmlns:a16="http://schemas.microsoft.com/office/drawing/2014/main" id="{B8860D4E-C6B1-BDD9-7A34-E04F40A76A7C}"/>
              </a:ext>
            </a:extLst>
          </p:cNvPr>
          <p:cNvSpPr>
            <a:spLocks noGrp="1"/>
          </p:cNvSpPr>
          <p:nvPr>
            <p:ph idx="1"/>
          </p:nvPr>
        </p:nvSpPr>
        <p:spPr>
          <a:xfrm>
            <a:off x="1097280" y="1845734"/>
            <a:ext cx="10058400" cy="3969850"/>
          </a:xfrm>
        </p:spPr>
        <p:txBody>
          <a:bodyPr numCol="1">
            <a:normAutofit/>
          </a:bodyPr>
          <a:lstStyle/>
          <a:p>
            <a:pPr marL="201168" lvl="1" indent="0" algn="just">
              <a:buNone/>
            </a:pPr>
            <a:r>
              <a:rPr lang="it-IT" dirty="0">
                <a:solidFill>
                  <a:schemeClr val="tx1"/>
                </a:solidFill>
              </a:rPr>
              <a:t>Mask R-CNN è </a:t>
            </a:r>
            <a:r>
              <a:rPr lang="it-IT" b="1" dirty="0">
                <a:solidFill>
                  <a:schemeClr val="tx1"/>
                </a:solidFill>
              </a:rPr>
              <a:t>una variante avanzata di </a:t>
            </a:r>
            <a:r>
              <a:rPr lang="it-IT" b="1" dirty="0" err="1">
                <a:solidFill>
                  <a:schemeClr val="tx1"/>
                </a:solidFill>
              </a:rPr>
              <a:t>Faster</a:t>
            </a:r>
            <a:r>
              <a:rPr lang="it-IT" b="1" dirty="0">
                <a:solidFill>
                  <a:schemeClr val="tx1"/>
                </a:solidFill>
              </a:rPr>
              <a:t> R-CNN</a:t>
            </a:r>
            <a:r>
              <a:rPr lang="it-IT" dirty="0">
                <a:solidFill>
                  <a:schemeClr val="tx1"/>
                </a:solidFill>
              </a:rPr>
              <a:t>, che aggiunge un </a:t>
            </a:r>
            <a:r>
              <a:rPr lang="it-IT" dirty="0" err="1">
                <a:solidFill>
                  <a:schemeClr val="tx1"/>
                </a:solidFill>
              </a:rPr>
              <a:t>branch</a:t>
            </a:r>
            <a:r>
              <a:rPr lang="it-IT" dirty="0">
                <a:solidFill>
                  <a:schemeClr val="tx1"/>
                </a:solidFill>
              </a:rPr>
              <a:t> specifico per la maschera di segmentazione, oltre ai </a:t>
            </a:r>
            <a:r>
              <a:rPr lang="it-IT" dirty="0" err="1">
                <a:solidFill>
                  <a:schemeClr val="tx1"/>
                </a:solidFill>
              </a:rPr>
              <a:t>branch</a:t>
            </a:r>
            <a:r>
              <a:rPr lang="it-IT" dirty="0">
                <a:solidFill>
                  <a:schemeClr val="tx1"/>
                </a:solidFill>
              </a:rPr>
              <a:t> di classificazione e </a:t>
            </a:r>
            <a:r>
              <a:rPr lang="it-IT" dirty="0" err="1">
                <a:solidFill>
                  <a:schemeClr val="tx1"/>
                </a:solidFill>
              </a:rPr>
              <a:t>bounding</a:t>
            </a:r>
            <a:r>
              <a:rPr lang="it-IT" dirty="0">
                <a:solidFill>
                  <a:schemeClr val="tx1"/>
                </a:solidFill>
              </a:rPr>
              <a:t> box. Questo consente di produrre maschere binarie per ogni oggetto individuato, permettendo una segmentazione a livello di istanza (</a:t>
            </a:r>
            <a:r>
              <a:rPr lang="it-IT" dirty="0" err="1">
                <a:solidFill>
                  <a:schemeClr val="tx1"/>
                </a:solidFill>
              </a:rPr>
              <a:t>instance</a:t>
            </a:r>
            <a:r>
              <a:rPr lang="it-IT" dirty="0">
                <a:solidFill>
                  <a:schemeClr val="tx1"/>
                </a:solidFill>
              </a:rPr>
              <a:t> </a:t>
            </a:r>
            <a:r>
              <a:rPr lang="it-IT" dirty="0" err="1">
                <a:solidFill>
                  <a:schemeClr val="tx1"/>
                </a:solidFill>
              </a:rPr>
              <a:t>segmentation</a:t>
            </a:r>
            <a:r>
              <a:rPr lang="it-IT" dirty="0">
                <a:solidFill>
                  <a:schemeClr val="tx1"/>
                </a:solidFill>
              </a:rPr>
              <a:t>).</a:t>
            </a:r>
          </a:p>
        </p:txBody>
      </p:sp>
      <p:pic>
        <p:nvPicPr>
          <p:cNvPr id="3" name="Immagine 2" descr="Immagine che contiene schizzo, disegno, design&#10;&#10;Descrizione generata automaticamente">
            <a:extLst>
              <a:ext uri="{FF2B5EF4-FFF2-40B4-BE49-F238E27FC236}">
                <a16:creationId xmlns:a16="http://schemas.microsoft.com/office/drawing/2014/main" id="{F9BED6D2-58BB-DBFC-156D-21FC04BCC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923" y="2906938"/>
            <a:ext cx="6238153" cy="3027518"/>
          </a:xfrm>
          <a:prstGeom prst="rect">
            <a:avLst/>
          </a:prstGeom>
        </p:spPr>
      </p:pic>
    </p:spTree>
    <p:extLst>
      <p:ext uri="{BB962C8B-B14F-4D97-AF65-F5344CB8AC3E}">
        <p14:creationId xmlns:p14="http://schemas.microsoft.com/office/powerpoint/2010/main" val="3448866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1599E-8D5D-C10C-DAB6-088CB5378299}"/>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4D08B365-619E-7D16-A4C2-4FC8CE2D668D}"/>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TTPLA Detector </a:t>
            </a:r>
            <a:r>
              <a:rPr lang="it-IT" sz="3600" b="1" dirty="0" err="1">
                <a:solidFill>
                  <a:schemeClr val="tx1"/>
                </a:solidFill>
                <a:latin typeface="Times New Roman" panose="02020603050405020304" pitchFamily="18" charset="0"/>
                <a:cs typeface="Times New Roman" panose="02020603050405020304" pitchFamily="18" charset="0"/>
              </a:rPr>
              <a:t>using</a:t>
            </a:r>
            <a:r>
              <a:rPr lang="it-IT" sz="3600" b="1" dirty="0">
                <a:solidFill>
                  <a:schemeClr val="tx1"/>
                </a:solidFill>
                <a:latin typeface="Times New Roman" panose="02020603050405020304" pitchFamily="18" charset="0"/>
                <a:cs typeface="Times New Roman" panose="02020603050405020304" pitchFamily="18" charset="0"/>
              </a:rPr>
              <a:t> Mask RCNN from Detectron2 - </a:t>
            </a:r>
            <a:r>
              <a:rPr lang="it-IT" sz="3600" dirty="0">
                <a:solidFill>
                  <a:schemeClr val="tx1"/>
                </a:solidFill>
                <a:latin typeface="Times New Roman" panose="02020603050405020304" pitchFamily="18" charset="0"/>
                <a:cs typeface="Times New Roman" panose="02020603050405020304" pitchFamily="18" charset="0"/>
              </a:rPr>
              <a:t>Mask R-CNN</a:t>
            </a:r>
          </a:p>
        </p:txBody>
      </p:sp>
      <p:pic>
        <p:nvPicPr>
          <p:cNvPr id="6" name="Immagine 5" descr="Immagine che contiene testo, diagramma, Piano, linea&#10;&#10;Descrizione generata automaticamente">
            <a:extLst>
              <a:ext uri="{FF2B5EF4-FFF2-40B4-BE49-F238E27FC236}">
                <a16:creationId xmlns:a16="http://schemas.microsoft.com/office/drawing/2014/main" id="{A01F9843-3A8E-C7D0-134B-F2C9EE0F5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899952"/>
            <a:ext cx="10008870" cy="4291302"/>
          </a:xfrm>
          <a:prstGeom prst="rect">
            <a:avLst/>
          </a:prstGeom>
        </p:spPr>
      </p:pic>
    </p:spTree>
    <p:extLst>
      <p:ext uri="{BB962C8B-B14F-4D97-AF65-F5344CB8AC3E}">
        <p14:creationId xmlns:p14="http://schemas.microsoft.com/office/powerpoint/2010/main" val="1815328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132F-1BE1-BB13-8E7A-9C609C7B4ACF}"/>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B3F1F043-7E8E-8458-2BBD-080233E3FAA4}"/>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TTPLA Detector </a:t>
            </a:r>
            <a:r>
              <a:rPr lang="it-IT" sz="3600" b="1" dirty="0" err="1">
                <a:solidFill>
                  <a:schemeClr val="tx1"/>
                </a:solidFill>
                <a:latin typeface="Times New Roman" panose="02020603050405020304" pitchFamily="18" charset="0"/>
                <a:cs typeface="Times New Roman" panose="02020603050405020304" pitchFamily="18" charset="0"/>
              </a:rPr>
              <a:t>using</a:t>
            </a:r>
            <a:r>
              <a:rPr lang="it-IT" sz="3600" b="1" dirty="0">
                <a:solidFill>
                  <a:schemeClr val="tx1"/>
                </a:solidFill>
                <a:latin typeface="Times New Roman" panose="02020603050405020304" pitchFamily="18" charset="0"/>
                <a:cs typeface="Times New Roman" panose="02020603050405020304" pitchFamily="18" charset="0"/>
              </a:rPr>
              <a:t> Mask RCNN from Detectron2 - </a:t>
            </a:r>
            <a:r>
              <a:rPr lang="it-IT" sz="3600" dirty="0">
                <a:solidFill>
                  <a:schemeClr val="tx1"/>
                </a:solidFill>
                <a:latin typeface="Times New Roman" panose="02020603050405020304" pitchFamily="18" charset="0"/>
                <a:cs typeface="Times New Roman" panose="02020603050405020304" pitchFamily="18" charset="0"/>
              </a:rPr>
              <a:t>Mask R-CNN</a:t>
            </a:r>
          </a:p>
        </p:txBody>
      </p:sp>
      <p:sp>
        <p:nvSpPr>
          <p:cNvPr id="5" name="Segnaposto contenuto 4">
            <a:extLst>
              <a:ext uri="{FF2B5EF4-FFF2-40B4-BE49-F238E27FC236}">
                <a16:creationId xmlns:a16="http://schemas.microsoft.com/office/drawing/2014/main" id="{7446DAAF-6990-D1D4-ACBB-483C83362467}"/>
              </a:ext>
            </a:extLst>
          </p:cNvPr>
          <p:cNvSpPr>
            <a:spLocks noGrp="1"/>
          </p:cNvSpPr>
          <p:nvPr>
            <p:ph idx="1"/>
          </p:nvPr>
        </p:nvSpPr>
        <p:spPr>
          <a:xfrm>
            <a:off x="1097280" y="5000625"/>
            <a:ext cx="10058400" cy="1257300"/>
          </a:xfrm>
        </p:spPr>
        <p:txBody>
          <a:bodyPr numCol="1">
            <a:normAutofit lnSpcReduction="10000"/>
          </a:bodyPr>
          <a:lstStyle/>
          <a:p>
            <a:pPr marL="201168" lvl="1" indent="0" algn="just">
              <a:buNone/>
            </a:pPr>
            <a:r>
              <a:rPr lang="it-IT" b="1" dirty="0" err="1">
                <a:solidFill>
                  <a:schemeClr val="tx1"/>
                </a:solidFill>
              </a:rPr>
              <a:t>Backbone</a:t>
            </a:r>
            <a:r>
              <a:rPr lang="it-IT" b="1" dirty="0">
                <a:solidFill>
                  <a:schemeClr val="tx1"/>
                </a:solidFill>
              </a:rPr>
              <a:t> (</a:t>
            </a:r>
            <a:r>
              <a:rPr lang="it-IT" b="1" dirty="0" err="1">
                <a:solidFill>
                  <a:schemeClr val="tx1"/>
                </a:solidFill>
              </a:rPr>
              <a:t>ResNet</a:t>
            </a:r>
            <a:r>
              <a:rPr lang="it-IT" b="1" dirty="0">
                <a:solidFill>
                  <a:schemeClr val="tx1"/>
                </a:solidFill>
              </a:rPr>
              <a:t> 50/101 con FPN)</a:t>
            </a:r>
          </a:p>
          <a:p>
            <a:pPr lvl="2" algn="just">
              <a:buFont typeface="Wingdings" panose="05000000000000000000" pitchFamily="2" charset="2"/>
              <a:buChar char="§"/>
            </a:pPr>
            <a:r>
              <a:rPr lang="it-IT" dirty="0">
                <a:solidFill>
                  <a:schemeClr val="tx1"/>
                </a:solidFill>
              </a:rPr>
              <a:t>Input: l’immagine passa attraverso una CNN (</a:t>
            </a:r>
            <a:r>
              <a:rPr lang="it-IT" b="1" dirty="0">
                <a:solidFill>
                  <a:schemeClr val="tx1"/>
                </a:solidFill>
              </a:rPr>
              <a:t>ResNet-50 o ResNet-101</a:t>
            </a:r>
            <a:r>
              <a:rPr lang="it-IT" dirty="0">
                <a:solidFill>
                  <a:schemeClr val="tx1"/>
                </a:solidFill>
              </a:rPr>
              <a:t>) che estrae feature.</a:t>
            </a:r>
          </a:p>
          <a:p>
            <a:pPr lvl="2" algn="just">
              <a:buFont typeface="Wingdings" panose="05000000000000000000" pitchFamily="2" charset="2"/>
              <a:buChar char="§"/>
            </a:pPr>
            <a:r>
              <a:rPr lang="it-IT" b="1" dirty="0">
                <a:solidFill>
                  <a:schemeClr val="tx1"/>
                </a:solidFill>
              </a:rPr>
              <a:t>FPN</a:t>
            </a:r>
            <a:r>
              <a:rPr lang="it-IT" dirty="0">
                <a:solidFill>
                  <a:schemeClr val="tx1"/>
                </a:solidFill>
              </a:rPr>
              <a:t>: permette di costruire una gerarchia di feature </a:t>
            </a:r>
            <a:r>
              <a:rPr lang="it-IT" dirty="0" err="1">
                <a:solidFill>
                  <a:schemeClr val="tx1"/>
                </a:solidFill>
              </a:rPr>
              <a:t>maps</a:t>
            </a:r>
            <a:r>
              <a:rPr lang="it-IT" dirty="0">
                <a:solidFill>
                  <a:schemeClr val="tx1"/>
                </a:solidFill>
              </a:rPr>
              <a:t> a diverse risoluzioni.</a:t>
            </a:r>
          </a:p>
          <a:p>
            <a:pPr lvl="2" algn="just">
              <a:buFont typeface="Wingdings" panose="05000000000000000000" pitchFamily="2" charset="2"/>
              <a:buChar char="§"/>
            </a:pPr>
            <a:r>
              <a:rPr lang="it-IT" dirty="0">
                <a:solidFill>
                  <a:schemeClr val="tx1"/>
                </a:solidFill>
              </a:rPr>
              <a:t>Feature Maps: in output vengono prodotte una serie di feature </a:t>
            </a:r>
            <a:r>
              <a:rPr lang="it-IT" dirty="0" err="1">
                <a:solidFill>
                  <a:schemeClr val="tx1"/>
                </a:solidFill>
              </a:rPr>
              <a:t>maps</a:t>
            </a:r>
            <a:r>
              <a:rPr lang="it-IT" dirty="0">
                <a:solidFill>
                  <a:schemeClr val="tx1"/>
                </a:solidFill>
              </a:rPr>
              <a:t> contenenti informazioni dell’immagine catturate a differenti livelli.</a:t>
            </a:r>
          </a:p>
        </p:txBody>
      </p:sp>
      <p:pic>
        <p:nvPicPr>
          <p:cNvPr id="6" name="Immagine 5" descr="Immagine che contiene testo, diagramma, Piano, linea&#10;&#10;Descrizione generata automaticamente">
            <a:extLst>
              <a:ext uri="{FF2B5EF4-FFF2-40B4-BE49-F238E27FC236}">
                <a16:creationId xmlns:a16="http://schemas.microsoft.com/office/drawing/2014/main" id="{48674E31-276E-5CF5-780F-D237D30B0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882473"/>
            <a:ext cx="6934200" cy="2973038"/>
          </a:xfrm>
          <a:prstGeom prst="rect">
            <a:avLst/>
          </a:prstGeom>
        </p:spPr>
      </p:pic>
      <p:sp>
        <p:nvSpPr>
          <p:cNvPr id="8" name="Dodecagono 7">
            <a:extLst>
              <a:ext uri="{FF2B5EF4-FFF2-40B4-BE49-F238E27FC236}">
                <a16:creationId xmlns:a16="http://schemas.microsoft.com/office/drawing/2014/main" id="{94A0E492-EE29-383E-70BE-FDDD32E4C880}"/>
              </a:ext>
            </a:extLst>
          </p:cNvPr>
          <p:cNvSpPr/>
          <p:nvPr/>
        </p:nvSpPr>
        <p:spPr>
          <a:xfrm>
            <a:off x="3257550" y="2276475"/>
            <a:ext cx="436091" cy="419100"/>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1</a:t>
            </a:r>
            <a:endParaRPr lang="en-US" dirty="0">
              <a:solidFill>
                <a:schemeClr val="tx1"/>
              </a:solidFill>
            </a:endParaRPr>
          </a:p>
        </p:txBody>
      </p:sp>
      <p:sp>
        <p:nvSpPr>
          <p:cNvPr id="9" name="Dodecagono 8">
            <a:extLst>
              <a:ext uri="{FF2B5EF4-FFF2-40B4-BE49-F238E27FC236}">
                <a16:creationId xmlns:a16="http://schemas.microsoft.com/office/drawing/2014/main" id="{57824B28-EF42-28CC-0701-D00FF9DFDA6C}"/>
              </a:ext>
            </a:extLst>
          </p:cNvPr>
          <p:cNvSpPr/>
          <p:nvPr/>
        </p:nvSpPr>
        <p:spPr>
          <a:xfrm>
            <a:off x="818274" y="4953000"/>
            <a:ext cx="436091" cy="419100"/>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1</a:t>
            </a:r>
            <a:endParaRPr lang="en-US" dirty="0">
              <a:solidFill>
                <a:schemeClr val="tx1"/>
              </a:solidFill>
            </a:endParaRPr>
          </a:p>
        </p:txBody>
      </p:sp>
    </p:spTree>
    <p:extLst>
      <p:ext uri="{BB962C8B-B14F-4D97-AF65-F5344CB8AC3E}">
        <p14:creationId xmlns:p14="http://schemas.microsoft.com/office/powerpoint/2010/main" val="222399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B36FA-F2B5-5EAA-9EEE-475C7B7EFB2E}"/>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EAB80C9E-5F4E-FCFE-24B1-71CAE7C62D4D}"/>
              </a:ext>
            </a:extLst>
          </p:cNvPr>
          <p:cNvSpPr>
            <a:spLocks noGrp="1"/>
          </p:cNvSpPr>
          <p:nvPr>
            <p:ph type="title"/>
          </p:nvPr>
        </p:nvSpPr>
        <p:spPr>
          <a:xfrm>
            <a:off x="1097280" y="286603"/>
            <a:ext cx="7991856" cy="1450757"/>
          </a:xfrm>
        </p:spPr>
        <p:txBody>
          <a:bodyPr>
            <a:normAutofit fontScale="90000"/>
          </a:bodyPr>
          <a:lstStyle/>
          <a:p>
            <a:r>
              <a:rPr lang="it-IT" sz="4000" b="1" dirty="0">
                <a:solidFill>
                  <a:schemeClr val="tx1"/>
                </a:solidFill>
                <a:latin typeface="Times New Roman" panose="02020603050405020304" pitchFamily="18" charset="0"/>
                <a:cs typeface="Times New Roman" panose="02020603050405020304" pitchFamily="18" charset="0"/>
              </a:rPr>
              <a:t>TTPLA Detector </a:t>
            </a:r>
            <a:r>
              <a:rPr lang="it-IT" sz="4000" b="1" dirty="0" err="1">
                <a:solidFill>
                  <a:schemeClr val="tx1"/>
                </a:solidFill>
                <a:latin typeface="Times New Roman" panose="02020603050405020304" pitchFamily="18" charset="0"/>
                <a:cs typeface="Times New Roman" panose="02020603050405020304" pitchFamily="18" charset="0"/>
              </a:rPr>
              <a:t>using</a:t>
            </a:r>
            <a:r>
              <a:rPr lang="it-IT" sz="4000" b="1" dirty="0">
                <a:solidFill>
                  <a:schemeClr val="tx1"/>
                </a:solidFill>
                <a:latin typeface="Times New Roman" panose="02020603050405020304" pitchFamily="18" charset="0"/>
                <a:cs typeface="Times New Roman" panose="02020603050405020304" pitchFamily="18" charset="0"/>
              </a:rPr>
              <a:t> Mask RCNN from Detectron2 - </a:t>
            </a:r>
            <a:r>
              <a:rPr lang="it-IT" sz="4000" dirty="0" err="1">
                <a:solidFill>
                  <a:schemeClr val="tx1"/>
                </a:solidFill>
                <a:latin typeface="Times New Roman" panose="02020603050405020304" pitchFamily="18" charset="0"/>
                <a:cs typeface="Times New Roman" panose="02020603050405020304" pitchFamily="18" charset="0"/>
              </a:rPr>
              <a:t>Backbone</a:t>
            </a:r>
            <a:r>
              <a:rPr lang="it-IT" sz="4000" dirty="0">
                <a:solidFill>
                  <a:schemeClr val="tx1"/>
                </a:solidFill>
                <a:latin typeface="Times New Roman" panose="02020603050405020304" pitchFamily="18" charset="0"/>
                <a:cs typeface="Times New Roman" panose="02020603050405020304" pitchFamily="18" charset="0"/>
              </a:rPr>
              <a:t> ResNeXt-101-32x8d</a:t>
            </a:r>
          </a:p>
        </p:txBody>
      </p:sp>
      <p:sp>
        <p:nvSpPr>
          <p:cNvPr id="5" name="Segnaposto contenuto 4">
            <a:extLst>
              <a:ext uri="{FF2B5EF4-FFF2-40B4-BE49-F238E27FC236}">
                <a16:creationId xmlns:a16="http://schemas.microsoft.com/office/drawing/2014/main" id="{752588EB-E255-0D70-A707-408F23D65352}"/>
              </a:ext>
            </a:extLst>
          </p:cNvPr>
          <p:cNvSpPr>
            <a:spLocks noGrp="1"/>
          </p:cNvSpPr>
          <p:nvPr>
            <p:ph idx="1"/>
          </p:nvPr>
        </p:nvSpPr>
        <p:spPr>
          <a:xfrm>
            <a:off x="1097280" y="1845734"/>
            <a:ext cx="4998720" cy="4408762"/>
          </a:xfrm>
        </p:spPr>
        <p:txBody>
          <a:bodyPr numCol="1">
            <a:normAutofit fontScale="92500" lnSpcReduction="10000"/>
          </a:bodyPr>
          <a:lstStyle/>
          <a:p>
            <a:pPr marL="201168" lvl="1" indent="0" algn="just">
              <a:buNone/>
            </a:pPr>
            <a:r>
              <a:rPr lang="it-IT" dirty="0">
                <a:solidFill>
                  <a:schemeClr val="tx1"/>
                </a:solidFill>
              </a:rPr>
              <a:t>La </a:t>
            </a:r>
            <a:r>
              <a:rPr lang="it-IT" dirty="0" err="1">
                <a:solidFill>
                  <a:schemeClr val="tx1"/>
                </a:solidFill>
              </a:rPr>
              <a:t>backbone</a:t>
            </a:r>
            <a:r>
              <a:rPr lang="it-IT" dirty="0">
                <a:solidFill>
                  <a:schemeClr val="tx1"/>
                </a:solidFill>
              </a:rPr>
              <a:t> ResNexT-101-32x8d è </a:t>
            </a:r>
            <a:r>
              <a:rPr lang="it-IT" b="1" dirty="0">
                <a:solidFill>
                  <a:schemeClr val="tx1"/>
                </a:solidFill>
              </a:rPr>
              <a:t>una variante di </a:t>
            </a:r>
            <a:r>
              <a:rPr lang="it-IT" b="1" dirty="0" err="1">
                <a:solidFill>
                  <a:schemeClr val="tx1"/>
                </a:solidFill>
              </a:rPr>
              <a:t>ResNet</a:t>
            </a:r>
            <a:r>
              <a:rPr lang="it-IT" dirty="0">
                <a:solidFill>
                  <a:schemeClr val="tx1"/>
                </a:solidFill>
              </a:rPr>
              <a:t>, un’architettura molto potente e profonda, progettata per gestire rappresentazioni complesse grazie a una </a:t>
            </a:r>
            <a:r>
              <a:rPr lang="it-IT" b="1" dirty="0">
                <a:solidFill>
                  <a:schemeClr val="tx1"/>
                </a:solidFill>
              </a:rPr>
              <a:t>struttura “</a:t>
            </a:r>
            <a:r>
              <a:rPr lang="it-IT" b="1" dirty="0" err="1">
                <a:solidFill>
                  <a:schemeClr val="tx1"/>
                </a:solidFill>
              </a:rPr>
              <a:t>cardinality</a:t>
            </a:r>
            <a:r>
              <a:rPr lang="it-IT" b="1" dirty="0">
                <a:solidFill>
                  <a:schemeClr val="tx1"/>
                </a:solidFill>
              </a:rPr>
              <a:t>” </a:t>
            </a:r>
            <a:r>
              <a:rPr lang="it-IT" dirty="0">
                <a:solidFill>
                  <a:schemeClr val="tx1"/>
                </a:solidFill>
              </a:rPr>
              <a:t>(32x8d indica che la rete lavora con 32 percorsi paralleli con 8 filtri ciascuno, cioè 32 gruppi di convoluzioni, ognuno con 8 filtri di convoluzione). </a:t>
            </a:r>
          </a:p>
          <a:p>
            <a:pPr marL="201168" lvl="1" indent="0" algn="just">
              <a:buNone/>
            </a:pPr>
            <a:r>
              <a:rPr lang="it-IT" dirty="0">
                <a:solidFill>
                  <a:schemeClr val="tx1"/>
                </a:solidFill>
              </a:rPr>
              <a:t>In un modello standard come ResNet-101, l’aumento della capacità di rappresentazione è ottenuto aumentando la profondità, cioè aggiungendo più livelli convolutivi. </a:t>
            </a:r>
            <a:r>
              <a:rPr lang="it-IT" dirty="0" err="1">
                <a:solidFill>
                  <a:schemeClr val="tx1"/>
                </a:solidFill>
              </a:rPr>
              <a:t>ResNeXt</a:t>
            </a:r>
            <a:r>
              <a:rPr lang="it-IT" dirty="0">
                <a:solidFill>
                  <a:schemeClr val="tx1"/>
                </a:solidFill>
              </a:rPr>
              <a:t>, invece, sfrutta una struttura simile a un gruppo (</a:t>
            </a:r>
            <a:r>
              <a:rPr lang="it-IT" b="1" dirty="0" err="1">
                <a:solidFill>
                  <a:schemeClr val="tx1"/>
                </a:solidFill>
              </a:rPr>
              <a:t>grouped</a:t>
            </a:r>
            <a:r>
              <a:rPr lang="it-IT" b="1" dirty="0">
                <a:solidFill>
                  <a:schemeClr val="tx1"/>
                </a:solidFill>
              </a:rPr>
              <a:t> </a:t>
            </a:r>
            <a:r>
              <a:rPr lang="it-IT" b="1" dirty="0" err="1">
                <a:solidFill>
                  <a:schemeClr val="tx1"/>
                </a:solidFill>
              </a:rPr>
              <a:t>convolution</a:t>
            </a:r>
            <a:r>
              <a:rPr lang="it-IT" dirty="0">
                <a:solidFill>
                  <a:schemeClr val="tx1"/>
                </a:solidFill>
              </a:rPr>
              <a:t>), dove ogni gruppo convolutivo lavora in parallelo. Questo approccio è altamente efficiente e permette al modello di ottenere prestazioni elevate senza richiedere risorse computazionali enormi. Infatti, la struttura a gruppi permette alla rete di catturare un numero superiore di variazioni nelle feature, migliorando la precisione. </a:t>
            </a:r>
          </a:p>
        </p:txBody>
      </p:sp>
      <p:pic>
        <p:nvPicPr>
          <p:cNvPr id="1028" name="Picture 4">
            <a:extLst>
              <a:ext uri="{FF2B5EF4-FFF2-40B4-BE49-F238E27FC236}">
                <a16:creationId xmlns:a16="http://schemas.microsoft.com/office/drawing/2014/main" id="{DF5015AA-848A-151D-9A8F-DA10C4D94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267" y="2297802"/>
            <a:ext cx="4776216" cy="350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17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2644B-A12A-4FB1-4EEB-71FE0B4B9552}"/>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3E3D72D4-6A71-1A7F-1D60-00B9D34B7CEB}"/>
              </a:ext>
            </a:extLst>
          </p:cNvPr>
          <p:cNvSpPr>
            <a:spLocks noGrp="1"/>
          </p:cNvSpPr>
          <p:nvPr>
            <p:ph type="title"/>
          </p:nvPr>
        </p:nvSpPr>
        <p:spPr>
          <a:xfrm>
            <a:off x="1097280" y="286603"/>
            <a:ext cx="7991856" cy="1450757"/>
          </a:xfrm>
        </p:spPr>
        <p:txBody>
          <a:bodyPr>
            <a:noAutofit/>
          </a:bodyPr>
          <a:lstStyle/>
          <a:p>
            <a:r>
              <a:rPr lang="it-IT" sz="3600" b="1" dirty="0">
                <a:solidFill>
                  <a:schemeClr val="tx1"/>
                </a:solidFill>
                <a:latin typeface="Times New Roman" panose="02020603050405020304" pitchFamily="18" charset="0"/>
                <a:cs typeface="Times New Roman" panose="02020603050405020304" pitchFamily="18" charset="0"/>
              </a:rPr>
              <a:t>TTPLA Detector </a:t>
            </a:r>
            <a:r>
              <a:rPr lang="it-IT" sz="3600" b="1" dirty="0" err="1">
                <a:solidFill>
                  <a:schemeClr val="tx1"/>
                </a:solidFill>
                <a:latin typeface="Times New Roman" panose="02020603050405020304" pitchFamily="18" charset="0"/>
                <a:cs typeface="Times New Roman" panose="02020603050405020304" pitchFamily="18" charset="0"/>
              </a:rPr>
              <a:t>using</a:t>
            </a:r>
            <a:r>
              <a:rPr lang="it-IT" sz="3600" b="1" dirty="0">
                <a:solidFill>
                  <a:schemeClr val="tx1"/>
                </a:solidFill>
                <a:latin typeface="Times New Roman" panose="02020603050405020304" pitchFamily="18" charset="0"/>
                <a:cs typeface="Times New Roman" panose="02020603050405020304" pitchFamily="18" charset="0"/>
              </a:rPr>
              <a:t> Mask RCNN from Detectron2 - </a:t>
            </a:r>
            <a:r>
              <a:rPr lang="it-IT" sz="3600" dirty="0">
                <a:solidFill>
                  <a:schemeClr val="tx1"/>
                </a:solidFill>
                <a:latin typeface="Times New Roman" panose="02020603050405020304" pitchFamily="18" charset="0"/>
                <a:cs typeface="Times New Roman" panose="02020603050405020304" pitchFamily="18" charset="0"/>
              </a:rPr>
              <a:t>Feature </a:t>
            </a:r>
            <a:r>
              <a:rPr lang="it-IT" sz="3600" dirty="0" err="1">
                <a:solidFill>
                  <a:schemeClr val="tx1"/>
                </a:solidFill>
                <a:latin typeface="Times New Roman" panose="02020603050405020304" pitchFamily="18" charset="0"/>
                <a:cs typeface="Times New Roman" panose="02020603050405020304" pitchFamily="18" charset="0"/>
              </a:rPr>
              <a:t>Pyramid</a:t>
            </a:r>
            <a:r>
              <a:rPr lang="it-IT" sz="3600" dirty="0">
                <a:solidFill>
                  <a:schemeClr val="tx1"/>
                </a:solidFill>
                <a:latin typeface="Times New Roman" panose="02020603050405020304" pitchFamily="18" charset="0"/>
                <a:cs typeface="Times New Roman" panose="02020603050405020304" pitchFamily="18" charset="0"/>
              </a:rPr>
              <a:t> Network (FPN)</a:t>
            </a:r>
          </a:p>
        </p:txBody>
      </p:sp>
      <p:sp>
        <p:nvSpPr>
          <p:cNvPr id="5" name="Segnaposto contenuto 4">
            <a:extLst>
              <a:ext uri="{FF2B5EF4-FFF2-40B4-BE49-F238E27FC236}">
                <a16:creationId xmlns:a16="http://schemas.microsoft.com/office/drawing/2014/main" id="{056A293E-C69C-F751-FCB6-A7AFC6C39A4A}"/>
              </a:ext>
            </a:extLst>
          </p:cNvPr>
          <p:cNvSpPr>
            <a:spLocks noGrp="1"/>
          </p:cNvSpPr>
          <p:nvPr>
            <p:ph idx="1"/>
          </p:nvPr>
        </p:nvSpPr>
        <p:spPr>
          <a:xfrm>
            <a:off x="1097280" y="1845734"/>
            <a:ext cx="10058400" cy="2771986"/>
          </a:xfrm>
        </p:spPr>
        <p:txBody>
          <a:bodyPr numCol="1">
            <a:normAutofit fontScale="92500" lnSpcReduction="20000"/>
          </a:bodyPr>
          <a:lstStyle/>
          <a:p>
            <a:pPr marL="201168" lvl="1" indent="0" algn="just">
              <a:buNone/>
            </a:pPr>
            <a:r>
              <a:rPr lang="it-IT" dirty="0">
                <a:solidFill>
                  <a:schemeClr val="tx1"/>
                </a:solidFill>
              </a:rPr>
              <a:t>La </a:t>
            </a:r>
            <a:r>
              <a:rPr lang="it-IT" b="1" dirty="0">
                <a:solidFill>
                  <a:schemeClr val="tx1"/>
                </a:solidFill>
              </a:rPr>
              <a:t>FPN</a:t>
            </a:r>
            <a:r>
              <a:rPr lang="it-IT" dirty="0">
                <a:solidFill>
                  <a:schemeClr val="tx1"/>
                </a:solidFill>
              </a:rPr>
              <a:t> è una rete a piramide che permette al modello di riconoscere oggetti di dimensioni diverse sfruttando caratteristiche estratte a varie scale. </a:t>
            </a:r>
          </a:p>
          <a:p>
            <a:pPr marL="201168" lvl="1" indent="0" algn="just">
              <a:buNone/>
            </a:pPr>
            <a:r>
              <a:rPr lang="it-IT" dirty="0">
                <a:solidFill>
                  <a:schemeClr val="tx1"/>
                </a:solidFill>
              </a:rPr>
              <a:t>La FPN prevede </a:t>
            </a:r>
            <a:r>
              <a:rPr lang="it-IT" b="1" dirty="0">
                <a:solidFill>
                  <a:schemeClr val="tx1"/>
                </a:solidFill>
              </a:rPr>
              <a:t>due fasi</a:t>
            </a:r>
            <a:r>
              <a:rPr lang="it-IT" dirty="0">
                <a:solidFill>
                  <a:schemeClr val="tx1"/>
                </a:solidFill>
              </a:rPr>
              <a:t>:</a:t>
            </a:r>
          </a:p>
          <a:p>
            <a:pPr lvl="1" algn="just">
              <a:buFont typeface="Courier New" panose="02070309020205020404" pitchFamily="49" charset="0"/>
              <a:buChar char="o"/>
            </a:pPr>
            <a:r>
              <a:rPr lang="it-IT" dirty="0">
                <a:solidFill>
                  <a:schemeClr val="tx1"/>
                </a:solidFill>
              </a:rPr>
              <a:t>Nella fase </a:t>
            </a:r>
            <a:r>
              <a:rPr lang="it-IT" b="1" dirty="0">
                <a:solidFill>
                  <a:schemeClr val="tx1"/>
                </a:solidFill>
              </a:rPr>
              <a:t>bottom-up</a:t>
            </a:r>
            <a:r>
              <a:rPr lang="it-IT" dirty="0">
                <a:solidFill>
                  <a:schemeClr val="tx1"/>
                </a:solidFill>
              </a:rPr>
              <a:t>, la FPN prende le feature estratte da una </a:t>
            </a:r>
            <a:r>
              <a:rPr lang="it-IT" dirty="0" err="1">
                <a:solidFill>
                  <a:schemeClr val="tx1"/>
                </a:solidFill>
              </a:rPr>
              <a:t>backbone</a:t>
            </a:r>
            <a:r>
              <a:rPr lang="it-IT" dirty="0">
                <a:solidFill>
                  <a:schemeClr val="tx1"/>
                </a:solidFill>
              </a:rPr>
              <a:t> a diverse profondità. Ogni livello bottom-up contiene feature a diverse scale. Quindi, i livelli iniziali contengono dettagli ad alta risoluzione (utile per piccoli oggetti), mentre i livelli più profondi contengono feature ad alta astrazione (utile per rilevare contorni e forme generali di oggetti più grandi).</a:t>
            </a:r>
          </a:p>
          <a:p>
            <a:pPr lvl="1" algn="just">
              <a:buFont typeface="Courier New" panose="02070309020205020404" pitchFamily="49" charset="0"/>
              <a:buChar char="o"/>
            </a:pPr>
            <a:r>
              <a:rPr lang="it-IT" dirty="0">
                <a:solidFill>
                  <a:schemeClr val="tx1"/>
                </a:solidFill>
              </a:rPr>
              <a:t>Nella fase </a:t>
            </a:r>
            <a:r>
              <a:rPr lang="it-IT" b="1" dirty="0">
                <a:solidFill>
                  <a:schemeClr val="tx1"/>
                </a:solidFill>
              </a:rPr>
              <a:t>top-down</a:t>
            </a:r>
            <a:r>
              <a:rPr lang="it-IT" dirty="0">
                <a:solidFill>
                  <a:schemeClr val="tx1"/>
                </a:solidFill>
              </a:rPr>
              <a:t>, la FPN prende le feature della fase bottom-up e le combina per generare una serie di mappe di feature multi-scala. Questo processo di "fusion" viene eseguito tramite connessioni laterali, dove le feature di un livello più profondo vengono combinate con quelle del livello immediatamente superiore per creare una mappa a risoluzione maggiore. Ogni livello top-down della FPN rappresenta una diversa scala dell’immagine originale, creando una piramide di feature che varia dalla risoluzione più alta a quella più bassa. </a:t>
            </a:r>
          </a:p>
        </p:txBody>
      </p:sp>
      <p:pic>
        <p:nvPicPr>
          <p:cNvPr id="2056" name="Picture 8">
            <a:extLst>
              <a:ext uri="{FF2B5EF4-FFF2-40B4-BE49-F238E27FC236}">
                <a16:creationId xmlns:a16="http://schemas.microsoft.com/office/drawing/2014/main" id="{9F2E794C-9103-10B3-12C3-A1D401C7E0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07" r="29850" b="2214"/>
          <a:stretch/>
        </p:blipFill>
        <p:spPr bwMode="auto">
          <a:xfrm>
            <a:off x="3128572" y="4298061"/>
            <a:ext cx="5934855" cy="2033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130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60301-1110-C0F9-26D3-A0F05C9E5497}"/>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8D67C254-B221-B97D-E460-941227C98A60}"/>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TTPLA Detector </a:t>
            </a:r>
            <a:r>
              <a:rPr lang="it-IT" sz="3600" b="1" dirty="0" err="1">
                <a:solidFill>
                  <a:schemeClr val="tx1"/>
                </a:solidFill>
                <a:latin typeface="Times New Roman" panose="02020603050405020304" pitchFamily="18" charset="0"/>
                <a:cs typeface="Times New Roman" panose="02020603050405020304" pitchFamily="18" charset="0"/>
              </a:rPr>
              <a:t>using</a:t>
            </a:r>
            <a:r>
              <a:rPr lang="it-IT" sz="3600" b="1" dirty="0">
                <a:solidFill>
                  <a:schemeClr val="tx1"/>
                </a:solidFill>
                <a:latin typeface="Times New Roman" panose="02020603050405020304" pitchFamily="18" charset="0"/>
                <a:cs typeface="Times New Roman" panose="02020603050405020304" pitchFamily="18" charset="0"/>
              </a:rPr>
              <a:t> Mask RCNN from Detectron2 - </a:t>
            </a:r>
            <a:r>
              <a:rPr lang="it-IT" sz="3600" dirty="0">
                <a:solidFill>
                  <a:schemeClr val="tx1"/>
                </a:solidFill>
                <a:latin typeface="Times New Roman" panose="02020603050405020304" pitchFamily="18" charset="0"/>
                <a:cs typeface="Times New Roman" panose="02020603050405020304" pitchFamily="18" charset="0"/>
              </a:rPr>
              <a:t>Mask R-CNN</a:t>
            </a:r>
          </a:p>
        </p:txBody>
      </p:sp>
      <p:sp>
        <p:nvSpPr>
          <p:cNvPr id="5" name="Segnaposto contenuto 4">
            <a:extLst>
              <a:ext uri="{FF2B5EF4-FFF2-40B4-BE49-F238E27FC236}">
                <a16:creationId xmlns:a16="http://schemas.microsoft.com/office/drawing/2014/main" id="{8FB2B172-5B8D-59A5-AAF1-ADE8DBDC6D64}"/>
              </a:ext>
            </a:extLst>
          </p:cNvPr>
          <p:cNvSpPr>
            <a:spLocks noGrp="1"/>
          </p:cNvSpPr>
          <p:nvPr>
            <p:ph idx="1"/>
          </p:nvPr>
        </p:nvSpPr>
        <p:spPr>
          <a:xfrm>
            <a:off x="1097280" y="4235988"/>
            <a:ext cx="10058400" cy="2193387"/>
          </a:xfrm>
        </p:spPr>
        <p:txBody>
          <a:bodyPr numCol="1">
            <a:normAutofit lnSpcReduction="10000"/>
          </a:bodyPr>
          <a:lstStyle/>
          <a:p>
            <a:pPr marL="201168" lvl="1" indent="0" algn="just">
              <a:buNone/>
            </a:pPr>
            <a:r>
              <a:rPr lang="it-IT" b="1" dirty="0" err="1">
                <a:solidFill>
                  <a:schemeClr val="tx1"/>
                </a:solidFill>
              </a:rPr>
              <a:t>Region</a:t>
            </a:r>
            <a:r>
              <a:rPr lang="it-IT" b="1" dirty="0">
                <a:solidFill>
                  <a:schemeClr val="tx1"/>
                </a:solidFill>
              </a:rPr>
              <a:t> </a:t>
            </a:r>
            <a:r>
              <a:rPr lang="it-IT" b="1" dirty="0" err="1">
                <a:solidFill>
                  <a:schemeClr val="tx1"/>
                </a:solidFill>
              </a:rPr>
              <a:t>Proposal</a:t>
            </a:r>
            <a:r>
              <a:rPr lang="it-IT" b="1" dirty="0">
                <a:solidFill>
                  <a:schemeClr val="tx1"/>
                </a:solidFill>
              </a:rPr>
              <a:t> Network (RPN)</a:t>
            </a:r>
          </a:p>
          <a:p>
            <a:pPr lvl="2" algn="just">
              <a:buFont typeface="Wingdings" panose="05000000000000000000" pitchFamily="2" charset="2"/>
              <a:buChar char="§"/>
            </a:pPr>
            <a:r>
              <a:rPr lang="it-IT" dirty="0">
                <a:solidFill>
                  <a:schemeClr val="tx1"/>
                </a:solidFill>
              </a:rPr>
              <a:t>Utilizza le feature </a:t>
            </a:r>
            <a:r>
              <a:rPr lang="it-IT" dirty="0" err="1">
                <a:solidFill>
                  <a:schemeClr val="tx1"/>
                </a:solidFill>
              </a:rPr>
              <a:t>maps</a:t>
            </a:r>
            <a:r>
              <a:rPr lang="it-IT" dirty="0">
                <a:solidFill>
                  <a:schemeClr val="tx1"/>
                </a:solidFill>
              </a:rPr>
              <a:t> per generare proposte di potenziali regioni che contengono oggetti.</a:t>
            </a:r>
          </a:p>
          <a:p>
            <a:pPr lvl="2" algn="just">
              <a:buFont typeface="Wingdings" panose="05000000000000000000" pitchFamily="2" charset="2"/>
              <a:buChar char="§"/>
            </a:pPr>
            <a:r>
              <a:rPr lang="it-IT" dirty="0">
                <a:solidFill>
                  <a:schemeClr val="tx1"/>
                </a:solidFill>
              </a:rPr>
              <a:t>Convoluzioni</a:t>
            </a:r>
          </a:p>
          <a:p>
            <a:pPr lvl="3" algn="just">
              <a:buFont typeface="Arial" panose="020B0604020202020204" pitchFamily="34" charset="0"/>
              <a:buChar char="•"/>
            </a:pPr>
            <a:r>
              <a:rPr lang="it-IT" dirty="0">
                <a:solidFill>
                  <a:schemeClr val="tx1"/>
                </a:solidFill>
              </a:rPr>
              <a:t>3x3: questo </a:t>
            </a:r>
            <a:r>
              <a:rPr lang="it-IT" dirty="0" err="1">
                <a:solidFill>
                  <a:schemeClr val="tx1"/>
                </a:solidFill>
              </a:rPr>
              <a:t>layer</a:t>
            </a:r>
            <a:r>
              <a:rPr lang="it-IT" dirty="0">
                <a:solidFill>
                  <a:schemeClr val="tx1"/>
                </a:solidFill>
              </a:rPr>
              <a:t> viene applicato per elaborare ulteriormente le feature </a:t>
            </a:r>
            <a:r>
              <a:rPr lang="it-IT" dirty="0" err="1">
                <a:solidFill>
                  <a:schemeClr val="tx1"/>
                </a:solidFill>
              </a:rPr>
              <a:t>maps</a:t>
            </a:r>
            <a:r>
              <a:rPr lang="it-IT" dirty="0">
                <a:solidFill>
                  <a:schemeClr val="tx1"/>
                </a:solidFill>
              </a:rPr>
              <a:t> e produrre rappresentazioni più compatte delle regioni.</a:t>
            </a:r>
          </a:p>
          <a:p>
            <a:pPr lvl="3" algn="just">
              <a:buFont typeface="Arial" panose="020B0604020202020204" pitchFamily="34" charset="0"/>
              <a:buChar char="•"/>
            </a:pPr>
            <a:r>
              <a:rPr lang="it-IT" dirty="0">
                <a:solidFill>
                  <a:schemeClr val="tx1"/>
                </a:solidFill>
              </a:rPr>
              <a:t>1x1: sono applicate due convoluzioni 1x1 che prevedono due differenti calcoli: </a:t>
            </a:r>
            <a:r>
              <a:rPr lang="it-IT" dirty="0" err="1">
                <a:solidFill>
                  <a:schemeClr val="tx1"/>
                </a:solidFill>
              </a:rPr>
              <a:t>softmax</a:t>
            </a:r>
            <a:r>
              <a:rPr lang="it-IT" dirty="0">
                <a:solidFill>
                  <a:schemeClr val="tx1"/>
                </a:solidFill>
              </a:rPr>
              <a:t> e </a:t>
            </a:r>
            <a:r>
              <a:rPr lang="it-IT" dirty="0" err="1">
                <a:solidFill>
                  <a:schemeClr val="tx1"/>
                </a:solidFill>
              </a:rPr>
              <a:t>bbox</a:t>
            </a:r>
            <a:r>
              <a:rPr lang="it-IT" dirty="0">
                <a:solidFill>
                  <a:schemeClr val="tx1"/>
                </a:solidFill>
              </a:rPr>
              <a:t> reg. La prima calcola la probabilità della presenza di un oggetto in una data regione (classificando le regioni come oggetti o sfondo), mentre la seconda (</a:t>
            </a:r>
            <a:r>
              <a:rPr lang="it-IT" dirty="0" err="1">
                <a:solidFill>
                  <a:schemeClr val="tx1"/>
                </a:solidFill>
              </a:rPr>
              <a:t>Bounding</a:t>
            </a:r>
            <a:r>
              <a:rPr lang="it-IT" dirty="0">
                <a:solidFill>
                  <a:schemeClr val="tx1"/>
                </a:solidFill>
              </a:rPr>
              <a:t> Box </a:t>
            </a:r>
            <a:r>
              <a:rPr lang="it-IT" dirty="0" err="1">
                <a:solidFill>
                  <a:schemeClr val="tx1"/>
                </a:solidFill>
              </a:rPr>
              <a:t>Regression</a:t>
            </a:r>
            <a:r>
              <a:rPr lang="it-IT" dirty="0">
                <a:solidFill>
                  <a:schemeClr val="tx1"/>
                </a:solidFill>
              </a:rPr>
              <a:t>) calcola le coordinate della </a:t>
            </a:r>
            <a:r>
              <a:rPr lang="it-IT" dirty="0" err="1">
                <a:solidFill>
                  <a:schemeClr val="tx1"/>
                </a:solidFill>
              </a:rPr>
              <a:t>bounding</a:t>
            </a:r>
            <a:r>
              <a:rPr lang="it-IT" dirty="0">
                <a:solidFill>
                  <a:schemeClr val="tx1"/>
                </a:solidFill>
              </a:rPr>
              <a:t> box ottimizzando la posizione proposta dalla regione.</a:t>
            </a:r>
          </a:p>
          <a:p>
            <a:pPr lvl="2" algn="just">
              <a:buFont typeface="Wingdings" panose="05000000000000000000" pitchFamily="2" charset="2"/>
              <a:buChar char="§"/>
            </a:pPr>
            <a:r>
              <a:rPr lang="it-IT" dirty="0" err="1">
                <a:solidFill>
                  <a:schemeClr val="tx1"/>
                </a:solidFill>
              </a:rPr>
              <a:t>Proposals</a:t>
            </a:r>
            <a:r>
              <a:rPr lang="it-IT" dirty="0">
                <a:solidFill>
                  <a:schemeClr val="tx1"/>
                </a:solidFill>
              </a:rPr>
              <a:t>: l’output della RPN è un insieme di regione proposte (</a:t>
            </a:r>
            <a:r>
              <a:rPr lang="it-IT" dirty="0" err="1">
                <a:solidFill>
                  <a:schemeClr val="tx1"/>
                </a:solidFill>
              </a:rPr>
              <a:t>proposals</a:t>
            </a:r>
            <a:r>
              <a:rPr lang="it-IT" dirty="0">
                <a:solidFill>
                  <a:schemeClr val="tx1"/>
                </a:solidFill>
              </a:rPr>
              <a:t>) che sono candidate a contenere oggetti.</a:t>
            </a:r>
          </a:p>
        </p:txBody>
      </p:sp>
      <p:pic>
        <p:nvPicPr>
          <p:cNvPr id="6" name="Immagine 5" descr="Immagine che contiene testo, diagramma, Piano, linea&#10;&#10;Descrizione generata automaticamente">
            <a:extLst>
              <a:ext uri="{FF2B5EF4-FFF2-40B4-BE49-F238E27FC236}">
                <a16:creationId xmlns:a16="http://schemas.microsoft.com/office/drawing/2014/main" id="{57BD2D32-0F61-48CC-6447-243FF85E3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712" y="1936784"/>
            <a:ext cx="5362575" cy="2299204"/>
          </a:xfrm>
          <a:prstGeom prst="rect">
            <a:avLst/>
          </a:prstGeom>
        </p:spPr>
      </p:pic>
      <p:sp>
        <p:nvSpPr>
          <p:cNvPr id="8" name="Dodecagono 7">
            <a:extLst>
              <a:ext uri="{FF2B5EF4-FFF2-40B4-BE49-F238E27FC236}">
                <a16:creationId xmlns:a16="http://schemas.microsoft.com/office/drawing/2014/main" id="{EAE7F304-D0BA-9065-8D53-C1A6D7338D62}"/>
              </a:ext>
            </a:extLst>
          </p:cNvPr>
          <p:cNvSpPr/>
          <p:nvPr/>
        </p:nvSpPr>
        <p:spPr>
          <a:xfrm>
            <a:off x="5093208" y="2667286"/>
            <a:ext cx="436091" cy="419100"/>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2</a:t>
            </a:r>
            <a:endParaRPr lang="en-US" dirty="0">
              <a:solidFill>
                <a:schemeClr val="tx1"/>
              </a:solidFill>
            </a:endParaRPr>
          </a:p>
        </p:txBody>
      </p:sp>
      <p:sp>
        <p:nvSpPr>
          <p:cNvPr id="2" name="Dodecagono 1">
            <a:extLst>
              <a:ext uri="{FF2B5EF4-FFF2-40B4-BE49-F238E27FC236}">
                <a16:creationId xmlns:a16="http://schemas.microsoft.com/office/drawing/2014/main" id="{B5378DF5-45AC-8D09-9AE3-FE347065EE6B}"/>
              </a:ext>
            </a:extLst>
          </p:cNvPr>
          <p:cNvSpPr/>
          <p:nvPr/>
        </p:nvSpPr>
        <p:spPr>
          <a:xfrm>
            <a:off x="770649" y="4161425"/>
            <a:ext cx="436091" cy="419100"/>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2</a:t>
            </a:r>
            <a:endParaRPr lang="en-US" dirty="0">
              <a:solidFill>
                <a:schemeClr val="tx1"/>
              </a:solidFill>
            </a:endParaRPr>
          </a:p>
        </p:txBody>
      </p:sp>
    </p:spTree>
    <p:extLst>
      <p:ext uri="{BB962C8B-B14F-4D97-AF65-F5344CB8AC3E}">
        <p14:creationId xmlns:p14="http://schemas.microsoft.com/office/powerpoint/2010/main" val="3083925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6CB92-A49E-544E-3572-3063F9821BBF}"/>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F425388E-99B0-1EE0-1B52-90DF5A768254}"/>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TTPLA Detector </a:t>
            </a:r>
            <a:r>
              <a:rPr lang="it-IT" sz="3600" b="1" dirty="0" err="1">
                <a:solidFill>
                  <a:schemeClr val="tx1"/>
                </a:solidFill>
                <a:latin typeface="Times New Roman" panose="02020603050405020304" pitchFamily="18" charset="0"/>
                <a:cs typeface="Times New Roman" panose="02020603050405020304" pitchFamily="18" charset="0"/>
              </a:rPr>
              <a:t>using</a:t>
            </a:r>
            <a:r>
              <a:rPr lang="it-IT" sz="3600" b="1" dirty="0">
                <a:solidFill>
                  <a:schemeClr val="tx1"/>
                </a:solidFill>
                <a:latin typeface="Times New Roman" panose="02020603050405020304" pitchFamily="18" charset="0"/>
                <a:cs typeface="Times New Roman" panose="02020603050405020304" pitchFamily="18" charset="0"/>
              </a:rPr>
              <a:t> Mask RCNN from Detectron2 - </a:t>
            </a:r>
            <a:r>
              <a:rPr lang="it-IT" sz="3600" dirty="0">
                <a:solidFill>
                  <a:schemeClr val="tx1"/>
                </a:solidFill>
                <a:latin typeface="Times New Roman" panose="02020603050405020304" pitchFamily="18" charset="0"/>
                <a:cs typeface="Times New Roman" panose="02020603050405020304" pitchFamily="18" charset="0"/>
              </a:rPr>
              <a:t>Mask R-CNN</a:t>
            </a:r>
          </a:p>
        </p:txBody>
      </p:sp>
      <p:sp>
        <p:nvSpPr>
          <p:cNvPr id="5" name="Segnaposto contenuto 4">
            <a:extLst>
              <a:ext uri="{FF2B5EF4-FFF2-40B4-BE49-F238E27FC236}">
                <a16:creationId xmlns:a16="http://schemas.microsoft.com/office/drawing/2014/main" id="{2750D73C-830B-905C-5815-8215970C0365}"/>
              </a:ext>
            </a:extLst>
          </p:cNvPr>
          <p:cNvSpPr>
            <a:spLocks noGrp="1"/>
          </p:cNvSpPr>
          <p:nvPr>
            <p:ph idx="1"/>
          </p:nvPr>
        </p:nvSpPr>
        <p:spPr>
          <a:xfrm>
            <a:off x="1097280" y="5000625"/>
            <a:ext cx="10058400" cy="1257300"/>
          </a:xfrm>
        </p:spPr>
        <p:txBody>
          <a:bodyPr numCol="1">
            <a:normAutofit/>
          </a:bodyPr>
          <a:lstStyle/>
          <a:p>
            <a:pPr marL="201168" lvl="1" indent="0" algn="just">
              <a:buNone/>
            </a:pPr>
            <a:r>
              <a:rPr lang="it-IT" b="1" dirty="0" err="1">
                <a:solidFill>
                  <a:schemeClr val="tx1"/>
                </a:solidFill>
              </a:rPr>
              <a:t>RoI</a:t>
            </a:r>
            <a:r>
              <a:rPr lang="it-IT" b="1" dirty="0">
                <a:solidFill>
                  <a:schemeClr val="tx1"/>
                </a:solidFill>
              </a:rPr>
              <a:t> </a:t>
            </a:r>
            <a:r>
              <a:rPr lang="it-IT" b="1" dirty="0" err="1">
                <a:solidFill>
                  <a:schemeClr val="tx1"/>
                </a:solidFill>
              </a:rPr>
              <a:t>Align</a:t>
            </a:r>
            <a:endParaRPr lang="it-IT" b="1" dirty="0">
              <a:solidFill>
                <a:schemeClr val="tx1"/>
              </a:solidFill>
            </a:endParaRPr>
          </a:p>
          <a:p>
            <a:pPr lvl="2" algn="just">
              <a:buFont typeface="Wingdings" panose="05000000000000000000" pitchFamily="2" charset="2"/>
              <a:buChar char="§"/>
            </a:pPr>
            <a:r>
              <a:rPr lang="it-IT" dirty="0">
                <a:solidFill>
                  <a:schemeClr val="tx1"/>
                </a:solidFill>
              </a:rPr>
              <a:t>Quest’operazione permette di allineare le regioni proposte con le feature </a:t>
            </a:r>
            <a:r>
              <a:rPr lang="it-IT" dirty="0" err="1">
                <a:solidFill>
                  <a:schemeClr val="tx1"/>
                </a:solidFill>
              </a:rPr>
              <a:t>maps</a:t>
            </a:r>
            <a:r>
              <a:rPr lang="it-IT" dirty="0">
                <a:solidFill>
                  <a:schemeClr val="tx1"/>
                </a:solidFill>
              </a:rPr>
              <a:t>.</a:t>
            </a:r>
          </a:p>
        </p:txBody>
      </p:sp>
      <p:pic>
        <p:nvPicPr>
          <p:cNvPr id="6" name="Immagine 5" descr="Immagine che contiene testo, diagramma, Piano, linea&#10;&#10;Descrizione generata automaticamente">
            <a:extLst>
              <a:ext uri="{FF2B5EF4-FFF2-40B4-BE49-F238E27FC236}">
                <a16:creationId xmlns:a16="http://schemas.microsoft.com/office/drawing/2014/main" id="{F64EE2E9-0F1B-791C-84EE-4E800A627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882473"/>
            <a:ext cx="6934200" cy="2973038"/>
          </a:xfrm>
          <a:prstGeom prst="rect">
            <a:avLst/>
          </a:prstGeom>
        </p:spPr>
      </p:pic>
      <p:sp>
        <p:nvSpPr>
          <p:cNvPr id="8" name="Dodecagono 7">
            <a:extLst>
              <a:ext uri="{FF2B5EF4-FFF2-40B4-BE49-F238E27FC236}">
                <a16:creationId xmlns:a16="http://schemas.microsoft.com/office/drawing/2014/main" id="{D2D26FFF-66AD-7381-0DD1-3AFEE3EB5875}"/>
              </a:ext>
            </a:extLst>
          </p:cNvPr>
          <p:cNvSpPr/>
          <p:nvPr/>
        </p:nvSpPr>
        <p:spPr>
          <a:xfrm>
            <a:off x="6305550" y="2543175"/>
            <a:ext cx="436091" cy="419100"/>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3</a:t>
            </a:r>
            <a:endParaRPr lang="en-US" dirty="0">
              <a:solidFill>
                <a:schemeClr val="tx1"/>
              </a:solidFill>
            </a:endParaRPr>
          </a:p>
        </p:txBody>
      </p:sp>
      <p:sp>
        <p:nvSpPr>
          <p:cNvPr id="9" name="Dodecagono 8">
            <a:extLst>
              <a:ext uri="{FF2B5EF4-FFF2-40B4-BE49-F238E27FC236}">
                <a16:creationId xmlns:a16="http://schemas.microsoft.com/office/drawing/2014/main" id="{D8A9C6C7-07DE-BD53-F760-1A4F50EC347D}"/>
              </a:ext>
            </a:extLst>
          </p:cNvPr>
          <p:cNvSpPr/>
          <p:nvPr/>
        </p:nvSpPr>
        <p:spPr>
          <a:xfrm>
            <a:off x="799224" y="4962525"/>
            <a:ext cx="436091" cy="419100"/>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3</a:t>
            </a:r>
            <a:endParaRPr lang="en-US" dirty="0">
              <a:solidFill>
                <a:schemeClr val="tx1"/>
              </a:solidFill>
            </a:endParaRPr>
          </a:p>
        </p:txBody>
      </p:sp>
    </p:spTree>
    <p:extLst>
      <p:ext uri="{BB962C8B-B14F-4D97-AF65-F5344CB8AC3E}">
        <p14:creationId xmlns:p14="http://schemas.microsoft.com/office/powerpoint/2010/main" val="3651142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008E1-D36A-0564-AE54-67C5B1828E83}"/>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E9E1F447-C325-2033-3252-D90947151490}"/>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TTPLA Detector </a:t>
            </a:r>
            <a:r>
              <a:rPr lang="it-IT" sz="3600" b="1" dirty="0" err="1">
                <a:solidFill>
                  <a:schemeClr val="tx1"/>
                </a:solidFill>
                <a:latin typeface="Times New Roman" panose="02020603050405020304" pitchFamily="18" charset="0"/>
                <a:cs typeface="Times New Roman" panose="02020603050405020304" pitchFamily="18" charset="0"/>
              </a:rPr>
              <a:t>using</a:t>
            </a:r>
            <a:r>
              <a:rPr lang="it-IT" sz="3600" b="1" dirty="0">
                <a:solidFill>
                  <a:schemeClr val="tx1"/>
                </a:solidFill>
                <a:latin typeface="Times New Roman" panose="02020603050405020304" pitchFamily="18" charset="0"/>
                <a:cs typeface="Times New Roman" panose="02020603050405020304" pitchFamily="18" charset="0"/>
              </a:rPr>
              <a:t> Mask RCNN from Detectron2 - </a:t>
            </a:r>
            <a:r>
              <a:rPr lang="it-IT" sz="3600" dirty="0">
                <a:solidFill>
                  <a:schemeClr val="tx1"/>
                </a:solidFill>
                <a:latin typeface="Times New Roman" panose="02020603050405020304" pitchFamily="18" charset="0"/>
                <a:cs typeface="Times New Roman" panose="02020603050405020304" pitchFamily="18" charset="0"/>
              </a:rPr>
              <a:t>Mask R-CNN</a:t>
            </a:r>
          </a:p>
        </p:txBody>
      </p:sp>
      <p:sp>
        <p:nvSpPr>
          <p:cNvPr id="5" name="Segnaposto contenuto 4">
            <a:extLst>
              <a:ext uri="{FF2B5EF4-FFF2-40B4-BE49-F238E27FC236}">
                <a16:creationId xmlns:a16="http://schemas.microsoft.com/office/drawing/2014/main" id="{B5F3AE86-229B-86F4-B5E6-E08E378D1758}"/>
              </a:ext>
            </a:extLst>
          </p:cNvPr>
          <p:cNvSpPr>
            <a:spLocks noGrp="1"/>
          </p:cNvSpPr>
          <p:nvPr>
            <p:ph idx="1"/>
          </p:nvPr>
        </p:nvSpPr>
        <p:spPr>
          <a:xfrm>
            <a:off x="1097280" y="5000625"/>
            <a:ext cx="10058400" cy="1257300"/>
          </a:xfrm>
        </p:spPr>
        <p:txBody>
          <a:bodyPr numCol="1">
            <a:normAutofit/>
          </a:bodyPr>
          <a:lstStyle/>
          <a:p>
            <a:pPr marL="201168" lvl="1" indent="0" algn="just">
              <a:buNone/>
            </a:pPr>
            <a:r>
              <a:rPr lang="it-IT" b="1" dirty="0" err="1">
                <a:solidFill>
                  <a:schemeClr val="tx1"/>
                </a:solidFill>
              </a:rPr>
              <a:t>Fully</a:t>
            </a:r>
            <a:r>
              <a:rPr lang="it-IT" b="1" dirty="0">
                <a:solidFill>
                  <a:schemeClr val="tx1"/>
                </a:solidFill>
              </a:rPr>
              <a:t> </a:t>
            </a:r>
            <a:r>
              <a:rPr lang="it-IT" b="1" dirty="0" err="1">
                <a:solidFill>
                  <a:schemeClr val="tx1"/>
                </a:solidFill>
              </a:rPr>
              <a:t>Convolutional</a:t>
            </a:r>
            <a:r>
              <a:rPr lang="it-IT" b="1" dirty="0">
                <a:solidFill>
                  <a:schemeClr val="tx1"/>
                </a:solidFill>
              </a:rPr>
              <a:t> Nets</a:t>
            </a:r>
          </a:p>
          <a:p>
            <a:pPr lvl="2" algn="just">
              <a:buFont typeface="Wingdings" panose="05000000000000000000" pitchFamily="2" charset="2"/>
              <a:buChar char="§"/>
            </a:pPr>
            <a:r>
              <a:rPr lang="it-IT" dirty="0">
                <a:solidFill>
                  <a:schemeClr val="tx1"/>
                </a:solidFill>
              </a:rPr>
              <a:t>Le regioni allineate vengono passate a un’architettura di FC Nets per l’estrazione delle caratteristiche in modo più specifico.</a:t>
            </a:r>
          </a:p>
        </p:txBody>
      </p:sp>
      <p:pic>
        <p:nvPicPr>
          <p:cNvPr id="6" name="Immagine 5" descr="Immagine che contiene testo, diagramma, Piano, linea&#10;&#10;Descrizione generata automaticamente">
            <a:extLst>
              <a:ext uri="{FF2B5EF4-FFF2-40B4-BE49-F238E27FC236}">
                <a16:creationId xmlns:a16="http://schemas.microsoft.com/office/drawing/2014/main" id="{0380C6DE-D5AA-EC6A-2C10-E06313848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882473"/>
            <a:ext cx="6934200" cy="2973038"/>
          </a:xfrm>
          <a:prstGeom prst="rect">
            <a:avLst/>
          </a:prstGeom>
        </p:spPr>
      </p:pic>
      <p:sp>
        <p:nvSpPr>
          <p:cNvPr id="8" name="Dodecagono 7">
            <a:extLst>
              <a:ext uri="{FF2B5EF4-FFF2-40B4-BE49-F238E27FC236}">
                <a16:creationId xmlns:a16="http://schemas.microsoft.com/office/drawing/2014/main" id="{DABACB19-02BE-9335-BA83-3D9EC28187DD}"/>
              </a:ext>
            </a:extLst>
          </p:cNvPr>
          <p:cNvSpPr/>
          <p:nvPr/>
        </p:nvSpPr>
        <p:spPr>
          <a:xfrm>
            <a:off x="8020050" y="1439561"/>
            <a:ext cx="436091" cy="419100"/>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4</a:t>
            </a:r>
            <a:endParaRPr lang="en-US" dirty="0">
              <a:solidFill>
                <a:schemeClr val="tx1"/>
              </a:solidFill>
            </a:endParaRPr>
          </a:p>
        </p:txBody>
      </p:sp>
      <p:sp>
        <p:nvSpPr>
          <p:cNvPr id="9" name="Dodecagono 8">
            <a:extLst>
              <a:ext uri="{FF2B5EF4-FFF2-40B4-BE49-F238E27FC236}">
                <a16:creationId xmlns:a16="http://schemas.microsoft.com/office/drawing/2014/main" id="{1355A93B-8A96-235A-9BB6-A4C1A0ACD90A}"/>
              </a:ext>
            </a:extLst>
          </p:cNvPr>
          <p:cNvSpPr/>
          <p:nvPr/>
        </p:nvSpPr>
        <p:spPr>
          <a:xfrm>
            <a:off x="789699" y="4953000"/>
            <a:ext cx="436091" cy="419100"/>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4</a:t>
            </a:r>
            <a:endParaRPr lang="en-US" dirty="0">
              <a:solidFill>
                <a:schemeClr val="tx1"/>
              </a:solidFill>
            </a:endParaRPr>
          </a:p>
        </p:txBody>
      </p:sp>
    </p:spTree>
    <p:extLst>
      <p:ext uri="{BB962C8B-B14F-4D97-AF65-F5344CB8AC3E}">
        <p14:creationId xmlns:p14="http://schemas.microsoft.com/office/powerpoint/2010/main" val="1135873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1A4FA-4688-2A87-E407-56CCD1ED5943}"/>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D730AA0E-FD32-D833-BECD-A9B222D97A7E}"/>
              </a:ext>
            </a:extLst>
          </p:cNvPr>
          <p:cNvSpPr>
            <a:spLocks noGrp="1"/>
          </p:cNvSpPr>
          <p:nvPr>
            <p:ph type="title"/>
          </p:nvPr>
        </p:nvSpPr>
        <p:spPr>
          <a:xfrm>
            <a:off x="1097280" y="286603"/>
            <a:ext cx="7991856" cy="1450757"/>
          </a:xfrm>
        </p:spPr>
        <p:txBody>
          <a:bodyPr/>
          <a:lstStyle/>
          <a:p>
            <a:r>
              <a:rPr lang="it-IT" sz="4000" b="1" dirty="0">
                <a:solidFill>
                  <a:schemeClr val="tx1"/>
                </a:solidFill>
                <a:latin typeface="Times New Roman" panose="02020603050405020304" pitchFamily="18" charset="0"/>
                <a:cs typeface="Times New Roman" panose="02020603050405020304" pitchFamily="18" charset="0"/>
              </a:rPr>
              <a:t>Task of the project and an </a:t>
            </a:r>
            <a:r>
              <a:rPr lang="it-IT" sz="4000" b="1" dirty="0" err="1">
                <a:solidFill>
                  <a:schemeClr val="tx1"/>
                </a:solidFill>
                <a:latin typeface="Times New Roman" panose="02020603050405020304" pitchFamily="18" charset="0"/>
                <a:cs typeface="Times New Roman" panose="02020603050405020304" pitchFamily="18" charset="0"/>
              </a:rPr>
              <a:t>overview</a:t>
            </a:r>
            <a:r>
              <a:rPr lang="it-IT" sz="4000" b="1" dirty="0">
                <a:solidFill>
                  <a:schemeClr val="tx1"/>
                </a:solidFill>
                <a:latin typeface="Times New Roman" panose="02020603050405020304" pitchFamily="18" charset="0"/>
                <a:cs typeface="Times New Roman" panose="02020603050405020304" pitchFamily="18" charset="0"/>
              </a:rPr>
              <a:t> on the dataset</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C17218AD-993A-1604-C83C-D8DCA15863B7}"/>
              </a:ext>
            </a:extLst>
          </p:cNvPr>
          <p:cNvSpPr>
            <a:spLocks noGrp="1"/>
          </p:cNvSpPr>
          <p:nvPr>
            <p:ph idx="1"/>
          </p:nvPr>
        </p:nvSpPr>
        <p:spPr/>
        <p:txBody>
          <a:bodyPr numCol="1">
            <a:normAutofit/>
          </a:bodyPr>
          <a:lstStyle/>
          <a:p>
            <a:pPr lvl="1" algn="just">
              <a:buFont typeface="Wingdings" panose="05000000000000000000" pitchFamily="2" charset="2"/>
              <a:buChar char="Ø"/>
            </a:pPr>
            <a:r>
              <a:rPr lang="it-IT" sz="2000" dirty="0">
                <a:solidFill>
                  <a:schemeClr val="tx1"/>
                </a:solidFill>
              </a:rPr>
              <a:t> Cable and Tower </a:t>
            </a:r>
            <a:r>
              <a:rPr lang="it-IT" sz="2000" dirty="0" err="1">
                <a:solidFill>
                  <a:schemeClr val="tx1"/>
                </a:solidFill>
              </a:rPr>
              <a:t>Detection</a:t>
            </a:r>
            <a:r>
              <a:rPr lang="it-IT" sz="2000" dirty="0">
                <a:solidFill>
                  <a:schemeClr val="tx1"/>
                </a:solidFill>
              </a:rPr>
              <a:t> and </a:t>
            </a:r>
            <a:r>
              <a:rPr lang="it-IT" sz="2000" dirty="0" err="1">
                <a:solidFill>
                  <a:schemeClr val="tx1"/>
                </a:solidFill>
              </a:rPr>
              <a:t>Segmentation</a:t>
            </a:r>
            <a:r>
              <a:rPr lang="it-IT" sz="2000" dirty="0">
                <a:solidFill>
                  <a:schemeClr val="tx1"/>
                </a:solidFill>
              </a:rPr>
              <a:t> – identificare i pixel dei cavi e delle torri</a:t>
            </a:r>
          </a:p>
        </p:txBody>
      </p:sp>
      <p:pic>
        <p:nvPicPr>
          <p:cNvPr id="3" name="Immagine 2">
            <a:extLst>
              <a:ext uri="{FF2B5EF4-FFF2-40B4-BE49-F238E27FC236}">
                <a16:creationId xmlns:a16="http://schemas.microsoft.com/office/drawing/2014/main" id="{96D27C06-9534-817E-A4BE-08B1685F4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134" y="2322959"/>
            <a:ext cx="6721731" cy="3780062"/>
          </a:xfrm>
          <a:prstGeom prst="rect">
            <a:avLst/>
          </a:prstGeom>
        </p:spPr>
      </p:pic>
    </p:spTree>
    <p:extLst>
      <p:ext uri="{BB962C8B-B14F-4D97-AF65-F5344CB8AC3E}">
        <p14:creationId xmlns:p14="http://schemas.microsoft.com/office/powerpoint/2010/main" val="1247779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DCD81-A43B-33B1-D87A-E5B33D0D3720}"/>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CF6C64AB-487C-A356-A4A1-949F29E10771}"/>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TTPLA Detector </a:t>
            </a:r>
            <a:r>
              <a:rPr lang="it-IT" sz="3600" b="1" dirty="0" err="1">
                <a:solidFill>
                  <a:schemeClr val="tx1"/>
                </a:solidFill>
                <a:latin typeface="Times New Roman" panose="02020603050405020304" pitchFamily="18" charset="0"/>
                <a:cs typeface="Times New Roman" panose="02020603050405020304" pitchFamily="18" charset="0"/>
              </a:rPr>
              <a:t>using</a:t>
            </a:r>
            <a:r>
              <a:rPr lang="it-IT" sz="3600" b="1" dirty="0">
                <a:solidFill>
                  <a:schemeClr val="tx1"/>
                </a:solidFill>
                <a:latin typeface="Times New Roman" panose="02020603050405020304" pitchFamily="18" charset="0"/>
                <a:cs typeface="Times New Roman" panose="02020603050405020304" pitchFamily="18" charset="0"/>
              </a:rPr>
              <a:t> Mask RCNN from Detectron2 - </a:t>
            </a:r>
            <a:r>
              <a:rPr lang="it-IT" sz="3600" dirty="0">
                <a:solidFill>
                  <a:schemeClr val="tx1"/>
                </a:solidFill>
                <a:latin typeface="Times New Roman" panose="02020603050405020304" pitchFamily="18" charset="0"/>
                <a:cs typeface="Times New Roman" panose="02020603050405020304" pitchFamily="18" charset="0"/>
              </a:rPr>
              <a:t>Mask R-CNN</a:t>
            </a:r>
          </a:p>
        </p:txBody>
      </p:sp>
      <p:sp>
        <p:nvSpPr>
          <p:cNvPr id="5" name="Segnaposto contenuto 4">
            <a:extLst>
              <a:ext uri="{FF2B5EF4-FFF2-40B4-BE49-F238E27FC236}">
                <a16:creationId xmlns:a16="http://schemas.microsoft.com/office/drawing/2014/main" id="{6519E6C4-7867-71EA-8DD1-1CFB72AB5286}"/>
              </a:ext>
            </a:extLst>
          </p:cNvPr>
          <p:cNvSpPr>
            <a:spLocks noGrp="1"/>
          </p:cNvSpPr>
          <p:nvPr>
            <p:ph idx="1"/>
          </p:nvPr>
        </p:nvSpPr>
        <p:spPr>
          <a:xfrm>
            <a:off x="1097280" y="5000625"/>
            <a:ext cx="10058400" cy="1257300"/>
          </a:xfrm>
        </p:spPr>
        <p:txBody>
          <a:bodyPr numCol="1">
            <a:normAutofit fontScale="92500" lnSpcReduction="20000"/>
          </a:bodyPr>
          <a:lstStyle/>
          <a:p>
            <a:pPr marL="201168" lvl="1" indent="0" algn="just">
              <a:buNone/>
            </a:pPr>
            <a:r>
              <a:rPr lang="it-IT" b="1" dirty="0">
                <a:solidFill>
                  <a:schemeClr val="tx1"/>
                </a:solidFill>
              </a:rPr>
              <a:t>Mask </a:t>
            </a:r>
            <a:r>
              <a:rPr lang="it-IT" b="1" dirty="0" err="1">
                <a:solidFill>
                  <a:schemeClr val="tx1"/>
                </a:solidFill>
              </a:rPr>
              <a:t>Branch</a:t>
            </a:r>
            <a:r>
              <a:rPr lang="it-IT" dirty="0">
                <a:solidFill>
                  <a:schemeClr val="tx1"/>
                </a:solidFill>
              </a:rPr>
              <a:t>: una serie di strati </a:t>
            </a:r>
            <a:r>
              <a:rPr lang="it-IT" dirty="0" err="1">
                <a:solidFill>
                  <a:schemeClr val="tx1"/>
                </a:solidFill>
              </a:rPr>
              <a:t>convoluzionali</a:t>
            </a:r>
            <a:r>
              <a:rPr lang="it-IT" dirty="0">
                <a:solidFill>
                  <a:schemeClr val="tx1"/>
                </a:solidFill>
              </a:rPr>
              <a:t> che generano una maschera binaria (segmentazione).</a:t>
            </a:r>
          </a:p>
          <a:p>
            <a:pPr marL="201168" lvl="1" indent="0" algn="just">
              <a:buNone/>
            </a:pPr>
            <a:r>
              <a:rPr lang="it-IT" b="1" dirty="0" err="1">
                <a:solidFill>
                  <a:schemeClr val="tx1"/>
                </a:solidFill>
              </a:rPr>
              <a:t>Bounding</a:t>
            </a:r>
            <a:r>
              <a:rPr lang="it-IT" b="1" dirty="0">
                <a:solidFill>
                  <a:schemeClr val="tx1"/>
                </a:solidFill>
              </a:rPr>
              <a:t> Box </a:t>
            </a:r>
            <a:r>
              <a:rPr lang="it-IT" b="1" dirty="0" err="1">
                <a:solidFill>
                  <a:schemeClr val="tx1"/>
                </a:solidFill>
              </a:rPr>
              <a:t>Branch</a:t>
            </a:r>
            <a:r>
              <a:rPr lang="it-IT" dirty="0">
                <a:solidFill>
                  <a:schemeClr val="tx1"/>
                </a:solidFill>
              </a:rPr>
              <a:t>: una serie di strati </a:t>
            </a:r>
            <a:r>
              <a:rPr lang="it-IT" dirty="0" err="1">
                <a:solidFill>
                  <a:schemeClr val="tx1"/>
                </a:solidFill>
              </a:rPr>
              <a:t>convoluzionali</a:t>
            </a:r>
            <a:r>
              <a:rPr lang="it-IT" dirty="0">
                <a:solidFill>
                  <a:schemeClr val="tx1"/>
                </a:solidFill>
              </a:rPr>
              <a:t> per la regressione delle coordinate (posizione e dimensione della box).</a:t>
            </a:r>
          </a:p>
          <a:p>
            <a:pPr marL="201168" lvl="1" indent="0" algn="just">
              <a:buNone/>
            </a:pPr>
            <a:r>
              <a:rPr lang="it-IT" b="1" dirty="0" err="1">
                <a:solidFill>
                  <a:schemeClr val="tx1"/>
                </a:solidFill>
              </a:rPr>
              <a:t>Classification</a:t>
            </a:r>
            <a:r>
              <a:rPr lang="it-IT" b="1" dirty="0">
                <a:solidFill>
                  <a:schemeClr val="tx1"/>
                </a:solidFill>
              </a:rPr>
              <a:t> </a:t>
            </a:r>
            <a:r>
              <a:rPr lang="it-IT" b="1" dirty="0" err="1">
                <a:solidFill>
                  <a:schemeClr val="tx1"/>
                </a:solidFill>
              </a:rPr>
              <a:t>Branch</a:t>
            </a:r>
            <a:r>
              <a:rPr lang="it-IT" dirty="0">
                <a:solidFill>
                  <a:schemeClr val="tx1"/>
                </a:solidFill>
              </a:rPr>
              <a:t>: una serie di strati </a:t>
            </a:r>
            <a:r>
              <a:rPr lang="it-IT" dirty="0" err="1">
                <a:solidFill>
                  <a:schemeClr val="tx1"/>
                </a:solidFill>
              </a:rPr>
              <a:t>convoluzionali</a:t>
            </a:r>
            <a:r>
              <a:rPr lang="it-IT" dirty="0">
                <a:solidFill>
                  <a:schemeClr val="tx1"/>
                </a:solidFill>
              </a:rPr>
              <a:t> e una funzione </a:t>
            </a:r>
            <a:r>
              <a:rPr lang="it-IT" dirty="0" err="1">
                <a:solidFill>
                  <a:schemeClr val="tx1"/>
                </a:solidFill>
              </a:rPr>
              <a:t>softmax</a:t>
            </a:r>
            <a:r>
              <a:rPr lang="it-IT" dirty="0">
                <a:solidFill>
                  <a:schemeClr val="tx1"/>
                </a:solidFill>
              </a:rPr>
              <a:t> che classificano l’oggetto all’interno di una categoria tra quelle proposte (un’etichetta di categoria per ogni oggetto nell’immagine). </a:t>
            </a:r>
          </a:p>
        </p:txBody>
      </p:sp>
      <p:pic>
        <p:nvPicPr>
          <p:cNvPr id="6" name="Immagine 5" descr="Immagine che contiene testo, diagramma, Piano, linea&#10;&#10;Descrizione generata automaticamente">
            <a:extLst>
              <a:ext uri="{FF2B5EF4-FFF2-40B4-BE49-F238E27FC236}">
                <a16:creationId xmlns:a16="http://schemas.microsoft.com/office/drawing/2014/main" id="{08BECB46-98AF-4407-0461-C865CAE72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882473"/>
            <a:ext cx="6934200" cy="2973038"/>
          </a:xfrm>
          <a:prstGeom prst="rect">
            <a:avLst/>
          </a:prstGeom>
        </p:spPr>
      </p:pic>
      <p:sp>
        <p:nvSpPr>
          <p:cNvPr id="8" name="Dodecagono 7">
            <a:extLst>
              <a:ext uri="{FF2B5EF4-FFF2-40B4-BE49-F238E27FC236}">
                <a16:creationId xmlns:a16="http://schemas.microsoft.com/office/drawing/2014/main" id="{7C2A88C2-43DF-FCA1-A22A-3DDCB86E1965}"/>
              </a:ext>
            </a:extLst>
          </p:cNvPr>
          <p:cNvSpPr/>
          <p:nvPr/>
        </p:nvSpPr>
        <p:spPr>
          <a:xfrm>
            <a:off x="9255211" y="2371379"/>
            <a:ext cx="325909" cy="313211"/>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5</a:t>
            </a:r>
            <a:endParaRPr lang="en-US" dirty="0">
              <a:solidFill>
                <a:schemeClr val="tx1"/>
              </a:solidFill>
            </a:endParaRPr>
          </a:p>
        </p:txBody>
      </p:sp>
      <p:sp>
        <p:nvSpPr>
          <p:cNvPr id="7" name="Dodecagono 6">
            <a:extLst>
              <a:ext uri="{FF2B5EF4-FFF2-40B4-BE49-F238E27FC236}">
                <a16:creationId xmlns:a16="http://schemas.microsoft.com/office/drawing/2014/main" id="{782B9A8B-C8E7-1680-3C9D-0E1E19534A7F}"/>
              </a:ext>
            </a:extLst>
          </p:cNvPr>
          <p:cNvSpPr/>
          <p:nvPr/>
        </p:nvSpPr>
        <p:spPr>
          <a:xfrm>
            <a:off x="9667874" y="3032984"/>
            <a:ext cx="325909" cy="313211"/>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6</a:t>
            </a:r>
            <a:endParaRPr lang="en-US" dirty="0">
              <a:solidFill>
                <a:schemeClr val="tx1"/>
              </a:solidFill>
            </a:endParaRPr>
          </a:p>
        </p:txBody>
      </p:sp>
      <p:sp>
        <p:nvSpPr>
          <p:cNvPr id="10" name="Dodecagono 9">
            <a:extLst>
              <a:ext uri="{FF2B5EF4-FFF2-40B4-BE49-F238E27FC236}">
                <a16:creationId xmlns:a16="http://schemas.microsoft.com/office/drawing/2014/main" id="{3AD46CF4-8BDA-D0B2-23DC-2C466D7FA562}"/>
              </a:ext>
            </a:extLst>
          </p:cNvPr>
          <p:cNvSpPr/>
          <p:nvPr/>
        </p:nvSpPr>
        <p:spPr>
          <a:xfrm>
            <a:off x="9504920" y="3511805"/>
            <a:ext cx="325909" cy="313211"/>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7</a:t>
            </a:r>
            <a:endParaRPr lang="en-US" dirty="0">
              <a:solidFill>
                <a:schemeClr val="tx1"/>
              </a:solidFill>
            </a:endParaRPr>
          </a:p>
        </p:txBody>
      </p:sp>
      <p:sp>
        <p:nvSpPr>
          <p:cNvPr id="12" name="Dodecagono 11">
            <a:extLst>
              <a:ext uri="{FF2B5EF4-FFF2-40B4-BE49-F238E27FC236}">
                <a16:creationId xmlns:a16="http://schemas.microsoft.com/office/drawing/2014/main" id="{3072E17E-9CA7-5779-C521-03AAB79E8F47}"/>
              </a:ext>
            </a:extLst>
          </p:cNvPr>
          <p:cNvSpPr/>
          <p:nvPr/>
        </p:nvSpPr>
        <p:spPr>
          <a:xfrm>
            <a:off x="934325" y="4964035"/>
            <a:ext cx="325909" cy="313211"/>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5</a:t>
            </a:r>
            <a:endParaRPr lang="en-US" dirty="0">
              <a:solidFill>
                <a:schemeClr val="tx1"/>
              </a:solidFill>
            </a:endParaRPr>
          </a:p>
        </p:txBody>
      </p:sp>
      <p:sp>
        <p:nvSpPr>
          <p:cNvPr id="13" name="Dodecagono 12">
            <a:extLst>
              <a:ext uri="{FF2B5EF4-FFF2-40B4-BE49-F238E27FC236}">
                <a16:creationId xmlns:a16="http://schemas.microsoft.com/office/drawing/2014/main" id="{77274C5F-081D-A3CD-FE25-2BC9571F1423}"/>
              </a:ext>
            </a:extLst>
          </p:cNvPr>
          <p:cNvSpPr/>
          <p:nvPr/>
        </p:nvSpPr>
        <p:spPr>
          <a:xfrm>
            <a:off x="934324" y="5324303"/>
            <a:ext cx="325909" cy="313211"/>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6</a:t>
            </a:r>
            <a:endParaRPr lang="en-US" dirty="0">
              <a:solidFill>
                <a:schemeClr val="tx1"/>
              </a:solidFill>
            </a:endParaRPr>
          </a:p>
        </p:txBody>
      </p:sp>
      <p:sp>
        <p:nvSpPr>
          <p:cNvPr id="14" name="Dodecagono 13">
            <a:extLst>
              <a:ext uri="{FF2B5EF4-FFF2-40B4-BE49-F238E27FC236}">
                <a16:creationId xmlns:a16="http://schemas.microsoft.com/office/drawing/2014/main" id="{E9E59BC4-587F-8E24-3E84-FFBB47408B91}"/>
              </a:ext>
            </a:extLst>
          </p:cNvPr>
          <p:cNvSpPr/>
          <p:nvPr/>
        </p:nvSpPr>
        <p:spPr>
          <a:xfrm>
            <a:off x="934323" y="5674104"/>
            <a:ext cx="325909" cy="313211"/>
          </a:xfrm>
          <a:prstGeom prst="dodecagon">
            <a:avLst/>
          </a:prstGeom>
          <a:solidFill>
            <a:srgbClr val="DA5545">
              <a:tint val="66000"/>
              <a:satMod val="1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7</a:t>
            </a:r>
            <a:endParaRPr lang="en-US" dirty="0">
              <a:solidFill>
                <a:schemeClr val="tx1"/>
              </a:solidFill>
            </a:endParaRPr>
          </a:p>
        </p:txBody>
      </p:sp>
    </p:spTree>
    <p:extLst>
      <p:ext uri="{BB962C8B-B14F-4D97-AF65-F5344CB8AC3E}">
        <p14:creationId xmlns:p14="http://schemas.microsoft.com/office/powerpoint/2010/main" val="3632633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CABF3-1F46-C9AE-DCAD-ED0ACA034EB7}"/>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9135EB31-2225-D343-DC20-FE84B0953C7E}"/>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A4F84216-9BBF-F467-7209-4F3E12B401A4}"/>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b="1" dirty="0" err="1"/>
              <a:t>cfg.merge_from_file</a:t>
            </a:r>
            <a:r>
              <a:rPr lang="en-US" sz="1400" b="1" dirty="0"/>
              <a:t>(</a:t>
            </a:r>
            <a:r>
              <a:rPr lang="en-US" sz="1400" b="1" dirty="0" err="1"/>
              <a:t>model_zoo.get_config_file</a:t>
            </a:r>
            <a:r>
              <a:rPr lang="en-US" sz="1400" b="1" dirty="0"/>
              <a:t>("COCO-</a:t>
            </a:r>
            <a:r>
              <a:rPr lang="en-US" sz="1400" b="1" dirty="0" err="1"/>
              <a:t>InstanceSegmentation</a:t>
            </a:r>
            <a:r>
              <a:rPr lang="en-US" sz="1400" b="1" dirty="0"/>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dirty="0" err="1">
                <a:solidFill>
                  <a:schemeClr val="accent5">
                    <a:lumMod val="40000"/>
                    <a:lumOff val="60000"/>
                  </a:schemeClr>
                </a:solidFill>
              </a:rPr>
              <a:t>cfg.MODEL.ROI_HEADS.BATCH_SIZE_PER_IMAGE</a:t>
            </a:r>
            <a:r>
              <a:rPr lang="en-US" sz="1400" dirty="0">
                <a:solidFill>
                  <a:schemeClr val="accent5">
                    <a:lumMod val="40000"/>
                    <a:lumOff val="60000"/>
                  </a:schemeClr>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3444B05F-D69F-E9A6-9250-3D4A863D8B81}"/>
              </a:ext>
            </a:extLst>
          </p:cNvPr>
          <p:cNvGrpSpPr/>
          <p:nvPr/>
        </p:nvGrpSpPr>
        <p:grpSpPr>
          <a:xfrm>
            <a:off x="5248656" y="2084832"/>
            <a:ext cx="5358384" cy="1600200"/>
            <a:chOff x="5239512" y="2029968"/>
            <a:chExt cx="5358384" cy="1600200"/>
          </a:xfrm>
        </p:grpSpPr>
        <p:cxnSp>
          <p:nvCxnSpPr>
            <p:cNvPr id="9" name="Connettore curvo 8">
              <a:extLst>
                <a:ext uri="{FF2B5EF4-FFF2-40B4-BE49-F238E27FC236}">
                  <a16:creationId xmlns:a16="http://schemas.microsoft.com/office/drawing/2014/main" id="{B295196D-53AD-107D-D038-AC44E0FEED8F}"/>
                </a:ext>
              </a:extLst>
            </p:cNvPr>
            <p:cNvCxnSpPr>
              <a:cxnSpLocks/>
            </p:cNvCxnSpPr>
            <p:nvPr/>
          </p:nvCxnSpPr>
          <p:spPr>
            <a:xfrm rot="16200000" flipV="1">
              <a:off x="5102352" y="2167128"/>
              <a:ext cx="950976" cy="676656"/>
            </a:xfrm>
            <a:prstGeom prst="curvedConnector3">
              <a:avLst>
                <a:gd name="adj1" fmla="val 673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54660D9B-72B9-1806-4887-81C0D8AFA2DE}"/>
                </a:ext>
              </a:extLst>
            </p:cNvPr>
            <p:cNvSpPr/>
            <p:nvPr/>
          </p:nvSpPr>
          <p:spPr>
            <a:xfrm>
              <a:off x="5916168" y="2523744"/>
              <a:ext cx="4681728" cy="1106424"/>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Carica il file di configurazione che specifica i dettagli di Mask R-CNN con </a:t>
              </a:r>
              <a:r>
                <a:rPr lang="it-IT" sz="1600" dirty="0" err="1">
                  <a:solidFill>
                    <a:schemeClr val="tx1"/>
                  </a:solidFill>
                </a:rPr>
                <a:t>backbone</a:t>
              </a:r>
              <a:r>
                <a:rPr lang="it-IT" sz="1600" dirty="0">
                  <a:solidFill>
                    <a:schemeClr val="tx1"/>
                  </a:solidFill>
                </a:rPr>
                <a:t> ResNeXt-101 (32x8d) e FPN, addestrato con un learning schedule 3x sul dataset COCO per </a:t>
              </a:r>
              <a:r>
                <a:rPr lang="it-IT" sz="1600" dirty="0" err="1">
                  <a:solidFill>
                    <a:schemeClr val="tx1"/>
                  </a:solidFill>
                </a:rPr>
                <a:t>istance</a:t>
              </a:r>
              <a:r>
                <a:rPr lang="it-IT" sz="1600" dirty="0">
                  <a:solidFill>
                    <a:schemeClr val="tx1"/>
                  </a:solidFill>
                </a:rPr>
                <a:t> </a:t>
              </a:r>
              <a:r>
                <a:rPr lang="it-IT" sz="1600" dirty="0" err="1">
                  <a:solidFill>
                    <a:schemeClr val="tx1"/>
                  </a:solidFill>
                </a:rPr>
                <a:t>segmentation</a:t>
              </a:r>
              <a:endParaRPr lang="en-US" sz="1600" dirty="0">
                <a:solidFill>
                  <a:schemeClr val="tx1"/>
                </a:solidFill>
              </a:endParaRPr>
            </a:p>
          </p:txBody>
        </p:sp>
      </p:grpSp>
    </p:spTree>
    <p:extLst>
      <p:ext uri="{BB962C8B-B14F-4D97-AF65-F5344CB8AC3E}">
        <p14:creationId xmlns:p14="http://schemas.microsoft.com/office/powerpoint/2010/main" val="2924625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B940D-2280-4974-79CF-34E2AE8247C1}"/>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5BC255C2-3835-2241-D4DF-40A2ED268AC2}"/>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995DCD12-CEFC-3916-C2CD-E47E22F98F65}"/>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b="1" dirty="0" err="1"/>
              <a:t>cfg.DATASETS.TRAIN</a:t>
            </a:r>
            <a:r>
              <a:rPr lang="en-US" sz="1400" b="1" dirty="0"/>
              <a:t> = (</a:t>
            </a:r>
            <a:r>
              <a:rPr lang="en-US" sz="1400" b="1" dirty="0" err="1"/>
              <a:t>trainingset_name</a:t>
            </a:r>
            <a:r>
              <a:rPr lang="en-US" sz="1400" b="1" dirty="0"/>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dirty="0" err="1">
                <a:solidFill>
                  <a:schemeClr val="accent5">
                    <a:lumMod val="40000"/>
                    <a:lumOff val="60000"/>
                  </a:schemeClr>
                </a:solidFill>
              </a:rPr>
              <a:t>cfg.MODEL.ROI_HEADS.BATCH_SIZE_PER_IMAGE</a:t>
            </a:r>
            <a:r>
              <a:rPr lang="en-US" sz="1400" dirty="0">
                <a:solidFill>
                  <a:schemeClr val="accent5">
                    <a:lumMod val="40000"/>
                    <a:lumOff val="60000"/>
                  </a:schemeClr>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255CAF84-FA3A-5D8A-4C11-99F2F9788BA5}"/>
              </a:ext>
            </a:extLst>
          </p:cNvPr>
          <p:cNvGrpSpPr/>
          <p:nvPr/>
        </p:nvGrpSpPr>
        <p:grpSpPr>
          <a:xfrm>
            <a:off x="4626864" y="2231136"/>
            <a:ext cx="5739384" cy="1025482"/>
            <a:chOff x="4617720" y="2176272"/>
            <a:chExt cx="5739384" cy="1025482"/>
          </a:xfrm>
        </p:grpSpPr>
        <p:cxnSp>
          <p:nvCxnSpPr>
            <p:cNvPr id="9" name="Connettore curvo 8">
              <a:extLst>
                <a:ext uri="{FF2B5EF4-FFF2-40B4-BE49-F238E27FC236}">
                  <a16:creationId xmlns:a16="http://schemas.microsoft.com/office/drawing/2014/main" id="{DD31E40B-D5EB-8738-7D21-AC34467D8079}"/>
                </a:ext>
              </a:extLst>
            </p:cNvPr>
            <p:cNvCxnSpPr>
              <a:cxnSpLocks/>
            </p:cNvCxnSpPr>
            <p:nvPr/>
          </p:nvCxnSpPr>
          <p:spPr>
            <a:xfrm rot="10800000">
              <a:off x="4617720" y="2176272"/>
              <a:ext cx="1405128" cy="536278"/>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4C4222BD-8679-9438-29D1-C03338758399}"/>
                </a:ext>
              </a:extLst>
            </p:cNvPr>
            <p:cNvSpPr/>
            <p:nvPr/>
          </p:nvSpPr>
          <p:spPr>
            <a:xfrm>
              <a:off x="5931408" y="2223346"/>
              <a:ext cx="4425696" cy="978408"/>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Imposta il dataset di addestramento utilizzato per il modello specificandone il nome, registrato tramite </a:t>
              </a:r>
              <a:r>
                <a:rPr lang="it-IT" sz="1600" dirty="0" err="1">
                  <a:solidFill>
                    <a:schemeClr val="tx1"/>
                  </a:solidFill>
                </a:rPr>
                <a:t>register_coco_instances</a:t>
              </a:r>
              <a:endParaRPr lang="en-US" sz="1600" dirty="0">
                <a:solidFill>
                  <a:schemeClr val="tx1"/>
                </a:solidFill>
              </a:endParaRPr>
            </a:p>
          </p:txBody>
        </p:sp>
      </p:grpSp>
      <p:grpSp>
        <p:nvGrpSpPr>
          <p:cNvPr id="3" name="Gruppo 2">
            <a:extLst>
              <a:ext uri="{FF2B5EF4-FFF2-40B4-BE49-F238E27FC236}">
                <a16:creationId xmlns:a16="http://schemas.microsoft.com/office/drawing/2014/main" id="{1548EF06-6EE8-2EA3-240A-B1AC11F0238B}"/>
              </a:ext>
            </a:extLst>
          </p:cNvPr>
          <p:cNvGrpSpPr/>
          <p:nvPr/>
        </p:nvGrpSpPr>
        <p:grpSpPr>
          <a:xfrm>
            <a:off x="6580633" y="3256619"/>
            <a:ext cx="3785615" cy="1644546"/>
            <a:chOff x="6702553" y="1521967"/>
            <a:chExt cx="3785615" cy="1644546"/>
          </a:xfrm>
        </p:grpSpPr>
        <p:cxnSp>
          <p:nvCxnSpPr>
            <p:cNvPr id="6" name="Connettore curvo 5">
              <a:extLst>
                <a:ext uri="{FF2B5EF4-FFF2-40B4-BE49-F238E27FC236}">
                  <a16:creationId xmlns:a16="http://schemas.microsoft.com/office/drawing/2014/main" id="{BF083088-B6A2-7A06-5DAF-30CE4CE673A7}"/>
                </a:ext>
              </a:extLst>
            </p:cNvPr>
            <p:cNvCxnSpPr>
              <a:cxnSpLocks/>
            </p:cNvCxnSpPr>
            <p:nvPr/>
          </p:nvCxnSpPr>
          <p:spPr>
            <a:xfrm>
              <a:off x="6702553" y="1521967"/>
              <a:ext cx="1545085" cy="972462"/>
            </a:xfrm>
            <a:prstGeom prst="curvedConnector3">
              <a:avLst>
                <a:gd name="adj1" fmla="val -30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Rettangolo con angoli arrotondati 6">
              <a:extLst>
                <a:ext uri="{FF2B5EF4-FFF2-40B4-BE49-F238E27FC236}">
                  <a16:creationId xmlns:a16="http://schemas.microsoft.com/office/drawing/2014/main" id="{694A1D56-DFC6-52D8-EDA6-F8E7B6DDC698}"/>
                </a:ext>
              </a:extLst>
            </p:cNvPr>
            <p:cNvSpPr/>
            <p:nvPr/>
          </p:nvSpPr>
          <p:spPr>
            <a:xfrm>
              <a:off x="8247638" y="1822345"/>
              <a:ext cx="2240530" cy="1344168"/>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solidFill>
                </a:rPr>
                <a:t>register_coco_instances</a:t>
              </a:r>
              <a:r>
                <a:rPr lang="en-US" sz="1200" dirty="0">
                  <a:solidFill>
                    <a:schemeClr val="tx1"/>
                  </a:solidFill>
                </a:rPr>
                <a:t>(</a:t>
              </a:r>
            </a:p>
            <a:p>
              <a:r>
                <a:rPr lang="en-US" sz="1200" dirty="0">
                  <a:solidFill>
                    <a:schemeClr val="tx1"/>
                  </a:solidFill>
                </a:rPr>
                <a:t>	</a:t>
              </a:r>
              <a:r>
                <a:rPr lang="en-US" sz="1200" dirty="0" err="1">
                  <a:solidFill>
                    <a:schemeClr val="tx1"/>
                  </a:solidFill>
                </a:rPr>
                <a:t>trainingset_name</a:t>
              </a:r>
              <a:r>
                <a:rPr lang="en-US" sz="1200" dirty="0">
                  <a:solidFill>
                    <a:schemeClr val="tx1"/>
                  </a:solidFill>
                </a:rPr>
                <a:t>, </a:t>
              </a:r>
            </a:p>
            <a:p>
              <a:r>
                <a:rPr lang="en-US" sz="1200" dirty="0">
                  <a:solidFill>
                    <a:schemeClr val="tx1"/>
                  </a:solidFill>
                </a:rPr>
                <a:t>	{}, </a:t>
              </a:r>
            </a:p>
            <a:p>
              <a:r>
                <a:rPr lang="en-US" sz="1200" dirty="0">
                  <a:solidFill>
                    <a:schemeClr val="tx1"/>
                  </a:solidFill>
                </a:rPr>
                <a:t>	</a:t>
              </a:r>
              <a:r>
                <a:rPr lang="en-US" sz="1200" dirty="0" err="1">
                  <a:solidFill>
                    <a:schemeClr val="tx1"/>
                  </a:solidFill>
                </a:rPr>
                <a:t>trainingset_anns_path</a:t>
              </a:r>
              <a:r>
                <a:rPr lang="en-US" sz="1200" dirty="0">
                  <a:solidFill>
                    <a:schemeClr val="tx1"/>
                  </a:solidFill>
                </a:rPr>
                <a:t>, </a:t>
              </a:r>
            </a:p>
            <a:p>
              <a:r>
                <a:rPr lang="en-US" sz="1200" dirty="0">
                  <a:solidFill>
                    <a:schemeClr val="tx1"/>
                  </a:solidFill>
                </a:rPr>
                <a:t>	</a:t>
              </a:r>
              <a:r>
                <a:rPr lang="en-US" sz="1200" dirty="0" err="1">
                  <a:solidFill>
                    <a:schemeClr val="tx1"/>
                  </a:solidFill>
                </a:rPr>
                <a:t>trainingset_path</a:t>
              </a:r>
              <a:r>
                <a:rPr lang="en-US" sz="1200" dirty="0">
                  <a:solidFill>
                    <a:schemeClr val="tx1"/>
                  </a:solidFill>
                </a:rPr>
                <a:t> </a:t>
              </a:r>
            </a:p>
            <a:p>
              <a:r>
                <a:rPr lang="en-US" sz="1200" dirty="0">
                  <a:solidFill>
                    <a:schemeClr val="tx1"/>
                  </a:solidFill>
                </a:rPr>
                <a:t>)</a:t>
              </a:r>
            </a:p>
          </p:txBody>
        </p:sp>
      </p:grpSp>
    </p:spTree>
    <p:extLst>
      <p:ext uri="{BB962C8B-B14F-4D97-AF65-F5344CB8AC3E}">
        <p14:creationId xmlns:p14="http://schemas.microsoft.com/office/powerpoint/2010/main" val="1880155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0B93B-BC6E-F303-A163-C371E6C6BC91}"/>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37D61AFE-B24F-DC5B-C9BC-06BF4D796B09}"/>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6ABA3590-87E2-722B-D4B2-C2C625FDBEFB}"/>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b="1" dirty="0" err="1"/>
              <a:t>cfg.DATALOADER.NUM_WORKERS</a:t>
            </a:r>
            <a:r>
              <a:rPr lang="en-US" sz="1400" b="1" dirty="0"/>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dirty="0" err="1">
                <a:solidFill>
                  <a:schemeClr val="accent5">
                    <a:lumMod val="40000"/>
                    <a:lumOff val="60000"/>
                  </a:schemeClr>
                </a:solidFill>
              </a:rPr>
              <a:t>cfg.MODEL.ROI_HEADS.BATCH_SIZE_PER_IMAGE</a:t>
            </a:r>
            <a:r>
              <a:rPr lang="en-US" sz="1400" dirty="0">
                <a:solidFill>
                  <a:schemeClr val="accent5">
                    <a:lumMod val="40000"/>
                    <a:lumOff val="60000"/>
                  </a:schemeClr>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28DD27C9-5846-268E-B145-73224A50A01E}"/>
              </a:ext>
            </a:extLst>
          </p:cNvPr>
          <p:cNvGrpSpPr/>
          <p:nvPr/>
        </p:nvGrpSpPr>
        <p:grpSpPr>
          <a:xfrm>
            <a:off x="4395216" y="2470234"/>
            <a:ext cx="6211824" cy="1214798"/>
            <a:chOff x="4386072" y="2415370"/>
            <a:chExt cx="6211824" cy="1214798"/>
          </a:xfrm>
        </p:grpSpPr>
        <p:cxnSp>
          <p:nvCxnSpPr>
            <p:cNvPr id="9" name="Connettore curvo 8">
              <a:extLst>
                <a:ext uri="{FF2B5EF4-FFF2-40B4-BE49-F238E27FC236}">
                  <a16:creationId xmlns:a16="http://schemas.microsoft.com/office/drawing/2014/main" id="{F9B9ECCC-CC91-BB22-A168-1F48D2FBCD46}"/>
                </a:ext>
              </a:extLst>
            </p:cNvPr>
            <p:cNvCxnSpPr>
              <a:cxnSpLocks/>
            </p:cNvCxnSpPr>
            <p:nvPr/>
          </p:nvCxnSpPr>
          <p:spPr>
            <a:xfrm rot="10800000">
              <a:off x="4386072" y="2415370"/>
              <a:ext cx="1700784" cy="576072"/>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7C4CD8AF-CEDB-C4F3-9BFD-FD65CC54A6C7}"/>
                </a:ext>
              </a:extLst>
            </p:cNvPr>
            <p:cNvSpPr/>
            <p:nvPr/>
          </p:nvSpPr>
          <p:spPr>
            <a:xfrm>
              <a:off x="5916168" y="2523744"/>
              <a:ext cx="4681728" cy="1106424"/>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Imposta il numero di worker utilizzati dal </a:t>
              </a:r>
              <a:r>
                <a:rPr lang="it-IT" sz="1600" dirty="0" err="1">
                  <a:solidFill>
                    <a:schemeClr val="tx1"/>
                  </a:solidFill>
                </a:rPr>
                <a:t>DataLoader</a:t>
              </a:r>
              <a:r>
                <a:rPr lang="it-IT" sz="1600" dirty="0">
                  <a:solidFill>
                    <a:schemeClr val="tx1"/>
                  </a:solidFill>
                </a:rPr>
                <a:t>, che gestisce il caricamento parallelo dei dati di addestramento, a 8 per migliorare la velocità di caricamento</a:t>
              </a:r>
              <a:endParaRPr lang="en-US" sz="1600" dirty="0">
                <a:solidFill>
                  <a:schemeClr val="tx1"/>
                </a:solidFill>
              </a:endParaRPr>
            </a:p>
          </p:txBody>
        </p:sp>
      </p:grpSp>
    </p:spTree>
    <p:extLst>
      <p:ext uri="{BB962C8B-B14F-4D97-AF65-F5344CB8AC3E}">
        <p14:creationId xmlns:p14="http://schemas.microsoft.com/office/powerpoint/2010/main" val="1000976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A9613-8718-96FA-8428-2FE07A2379D2}"/>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7C0A90D6-1DF3-D0B7-1EBC-823016278978}"/>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3D54413D-7E00-12D4-C4DE-C8BFDEC399ED}"/>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b="1" dirty="0" err="1"/>
              <a:t>cfg.INPUT.MIN_SIZE_TRAIN</a:t>
            </a:r>
            <a:r>
              <a:rPr lang="en-US" sz="1400" b="1" dirty="0"/>
              <a:t> = (700, 700) </a:t>
            </a:r>
          </a:p>
          <a:p>
            <a:pPr lvl="1" algn="just">
              <a:buFont typeface="Courier New" panose="02070309020205020404" pitchFamily="49" charset="0"/>
              <a:buChar char="o"/>
            </a:pPr>
            <a:r>
              <a:rPr lang="en-US" sz="1400" b="1" dirty="0" err="1"/>
              <a:t>cfg.INPUT.MAX_SIZE_TRAIN</a:t>
            </a:r>
            <a:r>
              <a:rPr lang="en-US" sz="1400" b="1" dirty="0"/>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dirty="0" err="1">
                <a:solidFill>
                  <a:schemeClr val="accent5">
                    <a:lumMod val="40000"/>
                    <a:lumOff val="60000"/>
                  </a:schemeClr>
                </a:solidFill>
              </a:rPr>
              <a:t>cfg.MODEL.ROI_HEADS.BATCH_SIZE_PER_IMAGE</a:t>
            </a:r>
            <a:r>
              <a:rPr lang="en-US" sz="1400" dirty="0">
                <a:solidFill>
                  <a:schemeClr val="accent5">
                    <a:lumMod val="40000"/>
                    <a:lumOff val="60000"/>
                  </a:schemeClr>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BA4271C5-31C8-D543-7311-7E830E6D1717}"/>
              </a:ext>
            </a:extLst>
          </p:cNvPr>
          <p:cNvGrpSpPr/>
          <p:nvPr/>
        </p:nvGrpSpPr>
        <p:grpSpPr>
          <a:xfrm>
            <a:off x="4553713" y="2862072"/>
            <a:ext cx="5586983" cy="923544"/>
            <a:chOff x="4544569" y="2807208"/>
            <a:chExt cx="5586983" cy="923544"/>
          </a:xfrm>
        </p:grpSpPr>
        <p:cxnSp>
          <p:nvCxnSpPr>
            <p:cNvPr id="9" name="Connettore curvo 8">
              <a:extLst>
                <a:ext uri="{FF2B5EF4-FFF2-40B4-BE49-F238E27FC236}">
                  <a16:creationId xmlns:a16="http://schemas.microsoft.com/office/drawing/2014/main" id="{29E4E64B-8089-C216-FDDA-86AAABBBD184}"/>
                </a:ext>
              </a:extLst>
            </p:cNvPr>
            <p:cNvCxnSpPr>
              <a:cxnSpLocks/>
            </p:cNvCxnSpPr>
            <p:nvPr/>
          </p:nvCxnSpPr>
          <p:spPr>
            <a:xfrm rot="10800000">
              <a:off x="4544569" y="2807208"/>
              <a:ext cx="1511811" cy="498348"/>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E6683A90-D378-64DE-9658-D9579B06FD01}"/>
                </a:ext>
              </a:extLst>
            </p:cNvPr>
            <p:cNvSpPr/>
            <p:nvPr/>
          </p:nvSpPr>
          <p:spPr>
            <a:xfrm>
              <a:off x="6117336" y="2880360"/>
              <a:ext cx="4014216" cy="850392"/>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Specifica la dimensione minima e massima delle immagini in fase di addestramento</a:t>
              </a:r>
              <a:endParaRPr lang="en-US" sz="1600" dirty="0">
                <a:solidFill>
                  <a:schemeClr val="tx1"/>
                </a:solidFill>
              </a:endParaRPr>
            </a:p>
          </p:txBody>
        </p:sp>
      </p:grpSp>
    </p:spTree>
    <p:extLst>
      <p:ext uri="{BB962C8B-B14F-4D97-AF65-F5344CB8AC3E}">
        <p14:creationId xmlns:p14="http://schemas.microsoft.com/office/powerpoint/2010/main" val="1269669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88607-AFE8-B9BF-8D8D-F954D769FB70}"/>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52F07B77-9FA8-0805-874B-9C78F81C8315}"/>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655E0308-BB3F-88EF-3F40-F38C6108BC3F}"/>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b="1" dirty="0" err="1"/>
              <a:t>cfg.INPUT.MASK_FORMAT</a:t>
            </a:r>
            <a:r>
              <a:rPr lang="en-US" sz="1400" b="1" dirty="0"/>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dirty="0" err="1">
                <a:solidFill>
                  <a:schemeClr val="accent5">
                    <a:lumMod val="40000"/>
                    <a:lumOff val="60000"/>
                  </a:schemeClr>
                </a:solidFill>
              </a:rPr>
              <a:t>cfg.MODEL.ROI_HEADS.BATCH_SIZE_PER_IMAGE</a:t>
            </a:r>
            <a:r>
              <a:rPr lang="en-US" sz="1400" dirty="0">
                <a:solidFill>
                  <a:schemeClr val="accent5">
                    <a:lumMod val="40000"/>
                    <a:lumOff val="60000"/>
                  </a:schemeClr>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9C845418-B810-BCD2-DE8E-A481D2B36078}"/>
              </a:ext>
            </a:extLst>
          </p:cNvPr>
          <p:cNvGrpSpPr/>
          <p:nvPr/>
        </p:nvGrpSpPr>
        <p:grpSpPr>
          <a:xfrm>
            <a:off x="4306824" y="2350008"/>
            <a:ext cx="6492240" cy="1362456"/>
            <a:chOff x="4297680" y="2295144"/>
            <a:chExt cx="6492240" cy="1362456"/>
          </a:xfrm>
        </p:grpSpPr>
        <p:cxnSp>
          <p:nvCxnSpPr>
            <p:cNvPr id="9" name="Connettore curvo 8">
              <a:extLst>
                <a:ext uri="{FF2B5EF4-FFF2-40B4-BE49-F238E27FC236}">
                  <a16:creationId xmlns:a16="http://schemas.microsoft.com/office/drawing/2014/main" id="{1EEBDAEF-973A-A235-14F8-0E9262B43EF9}"/>
                </a:ext>
              </a:extLst>
            </p:cNvPr>
            <p:cNvCxnSpPr>
              <a:cxnSpLocks/>
            </p:cNvCxnSpPr>
            <p:nvPr/>
          </p:nvCxnSpPr>
          <p:spPr>
            <a:xfrm rot="10800000" flipV="1">
              <a:off x="4297680" y="2980944"/>
              <a:ext cx="1618488" cy="164592"/>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B3A771D5-B2CC-CE07-C665-53BC336696B0}"/>
                </a:ext>
              </a:extLst>
            </p:cNvPr>
            <p:cNvSpPr/>
            <p:nvPr/>
          </p:nvSpPr>
          <p:spPr>
            <a:xfrm>
              <a:off x="5916168" y="2295144"/>
              <a:ext cx="4873752" cy="1362456"/>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Imposta il formato delle maschere come </a:t>
              </a:r>
              <a:r>
                <a:rPr lang="en-US" sz="1600" dirty="0">
                  <a:solidFill>
                    <a:schemeClr val="tx1"/>
                  </a:solidFill>
                </a:rPr>
                <a:t>"bitmask“, </a:t>
              </a:r>
              <a:r>
                <a:rPr lang="en-US" sz="1600" dirty="0" err="1">
                  <a:solidFill>
                    <a:schemeClr val="tx1"/>
                  </a:solidFill>
                </a:rPr>
                <a:t>cioè</a:t>
              </a:r>
              <a:r>
                <a:rPr lang="en-US" sz="1600" dirty="0">
                  <a:solidFill>
                    <a:schemeClr val="tx1"/>
                  </a:solidFill>
                </a:rPr>
                <a:t> la </a:t>
              </a:r>
              <a:r>
                <a:rPr lang="en-US" sz="1600" dirty="0" err="1">
                  <a:solidFill>
                    <a:schemeClr val="tx1"/>
                  </a:solidFill>
                </a:rPr>
                <a:t>rappresentazione</a:t>
              </a:r>
              <a:r>
                <a:rPr lang="en-US" sz="1600" dirty="0">
                  <a:solidFill>
                    <a:schemeClr val="tx1"/>
                  </a:solidFill>
                </a:rPr>
                <a:t> </a:t>
              </a:r>
              <a:r>
                <a:rPr lang="en-US" sz="1600" dirty="0" err="1">
                  <a:solidFill>
                    <a:schemeClr val="tx1"/>
                  </a:solidFill>
                </a:rPr>
                <a:t>compressa</a:t>
              </a:r>
              <a:r>
                <a:rPr lang="en-US" sz="1600" dirty="0">
                  <a:solidFill>
                    <a:schemeClr val="tx1"/>
                  </a:solidFill>
                </a:rPr>
                <a:t> RLE </a:t>
              </a:r>
              <a:r>
                <a:rPr lang="en-US" sz="1600" dirty="0" err="1">
                  <a:solidFill>
                    <a:schemeClr val="tx1"/>
                  </a:solidFill>
                </a:rPr>
                <a:t>che</a:t>
              </a:r>
              <a:r>
                <a:rPr lang="en-US" sz="1600" dirty="0">
                  <a:solidFill>
                    <a:schemeClr val="tx1"/>
                  </a:solidFill>
                </a:rPr>
                <a:t> </a:t>
              </a:r>
              <a:r>
                <a:rPr lang="en-US" sz="1600" dirty="0" err="1">
                  <a:solidFill>
                    <a:schemeClr val="tx1"/>
                  </a:solidFill>
                </a:rPr>
                <a:t>prevede</a:t>
              </a:r>
              <a:r>
                <a:rPr lang="en-US" sz="1600" dirty="0">
                  <a:solidFill>
                    <a:schemeClr val="tx1"/>
                  </a:solidFill>
                </a:rPr>
                <a:t> </a:t>
              </a:r>
              <a:r>
                <a:rPr lang="en-US" sz="1600" dirty="0" err="1">
                  <a:solidFill>
                    <a:schemeClr val="tx1"/>
                  </a:solidFill>
                </a:rPr>
                <a:t>i</a:t>
              </a:r>
              <a:r>
                <a:rPr lang="en-US" sz="1600" dirty="0">
                  <a:solidFill>
                    <a:schemeClr val="tx1"/>
                  </a:solidFill>
                </a:rPr>
                <a:t> </a:t>
              </a:r>
              <a:r>
                <a:rPr lang="en-US" sz="1600" dirty="0" err="1">
                  <a:solidFill>
                    <a:schemeClr val="tx1"/>
                  </a:solidFill>
                </a:rPr>
                <a:t>campi</a:t>
              </a:r>
              <a:r>
                <a:rPr lang="en-US" sz="1600" dirty="0">
                  <a:solidFill>
                    <a:schemeClr val="tx1"/>
                  </a:solidFill>
                </a:rPr>
                <a:t> size e counts (</a:t>
              </a:r>
              <a:r>
                <a:rPr lang="en-US" sz="1600" dirty="0" err="1">
                  <a:solidFill>
                    <a:schemeClr val="tx1"/>
                  </a:solidFill>
                </a:rPr>
                <a:t>rispettivamente</a:t>
              </a:r>
              <a:r>
                <a:rPr lang="en-US" sz="1600" dirty="0">
                  <a:solidFill>
                    <a:schemeClr val="tx1"/>
                  </a:solidFill>
                </a:rPr>
                <a:t> la </a:t>
              </a:r>
              <a:r>
                <a:rPr lang="en-US" sz="1600" dirty="0" err="1">
                  <a:solidFill>
                    <a:schemeClr val="tx1"/>
                  </a:solidFill>
                </a:rPr>
                <a:t>dimensione</a:t>
              </a:r>
              <a:r>
                <a:rPr lang="en-US" sz="1600" dirty="0">
                  <a:solidFill>
                    <a:schemeClr val="tx1"/>
                  </a:solidFill>
                </a:rPr>
                <a:t> </a:t>
              </a:r>
              <a:r>
                <a:rPr lang="en-US" sz="1600" dirty="0" err="1">
                  <a:solidFill>
                    <a:schemeClr val="tx1"/>
                  </a:solidFill>
                </a:rPr>
                <a:t>della</a:t>
              </a:r>
              <a:r>
                <a:rPr lang="en-US" sz="1600" dirty="0">
                  <a:solidFill>
                    <a:schemeClr val="tx1"/>
                  </a:solidFill>
                </a:rPr>
                <a:t> </a:t>
              </a:r>
              <a:r>
                <a:rPr lang="en-US" sz="1600" dirty="0" err="1">
                  <a:solidFill>
                    <a:schemeClr val="tx1"/>
                  </a:solidFill>
                </a:rPr>
                <a:t>maschera</a:t>
              </a:r>
              <a:r>
                <a:rPr lang="en-US" sz="1600" dirty="0">
                  <a:solidFill>
                    <a:schemeClr val="tx1"/>
                  </a:solidFill>
                </a:rPr>
                <a:t> di </a:t>
              </a:r>
              <a:r>
                <a:rPr lang="en-US" sz="1600" dirty="0" err="1">
                  <a:solidFill>
                    <a:schemeClr val="tx1"/>
                  </a:solidFill>
                </a:rPr>
                <a:t>segmentazione</a:t>
              </a:r>
              <a:r>
                <a:rPr lang="en-US" sz="1600" dirty="0">
                  <a:solidFill>
                    <a:schemeClr val="tx1"/>
                  </a:solidFill>
                </a:rPr>
                <a:t> e </a:t>
              </a:r>
              <a:r>
                <a:rPr lang="en-US" sz="1600" dirty="0" err="1">
                  <a:solidFill>
                    <a:schemeClr val="tx1"/>
                  </a:solidFill>
                </a:rPr>
                <a:t>una</a:t>
              </a:r>
              <a:r>
                <a:rPr lang="en-US" sz="1600" dirty="0">
                  <a:solidFill>
                    <a:schemeClr val="tx1"/>
                  </a:solidFill>
                </a:rPr>
                <a:t> </a:t>
              </a:r>
              <a:r>
                <a:rPr lang="en-US" sz="1600" dirty="0" err="1">
                  <a:solidFill>
                    <a:schemeClr val="tx1"/>
                  </a:solidFill>
                </a:rPr>
                <a:t>stringa</a:t>
              </a:r>
              <a:r>
                <a:rPr lang="en-US" sz="1600" dirty="0">
                  <a:solidFill>
                    <a:schemeClr val="tx1"/>
                  </a:solidFill>
                </a:rPr>
                <a:t> </a:t>
              </a:r>
              <a:r>
                <a:rPr lang="en-US" sz="1600" dirty="0" err="1">
                  <a:solidFill>
                    <a:schemeClr val="tx1"/>
                  </a:solidFill>
                </a:rPr>
                <a:t>che</a:t>
              </a:r>
              <a:r>
                <a:rPr lang="en-US" sz="1600" dirty="0">
                  <a:solidFill>
                    <a:schemeClr val="tx1"/>
                  </a:solidFill>
                </a:rPr>
                <a:t> </a:t>
              </a:r>
              <a:r>
                <a:rPr lang="en-US" sz="1600" dirty="0" err="1">
                  <a:solidFill>
                    <a:schemeClr val="tx1"/>
                  </a:solidFill>
                </a:rPr>
                <a:t>rappresenta</a:t>
              </a:r>
              <a:r>
                <a:rPr lang="en-US" sz="1600" dirty="0">
                  <a:solidFill>
                    <a:schemeClr val="tx1"/>
                  </a:solidFill>
                </a:rPr>
                <a:t> la </a:t>
              </a:r>
              <a:r>
                <a:rPr lang="en-US" sz="1600" dirty="0" err="1">
                  <a:solidFill>
                    <a:schemeClr val="tx1"/>
                  </a:solidFill>
                </a:rPr>
                <a:t>maschera</a:t>
              </a:r>
              <a:r>
                <a:rPr lang="en-US" sz="1600" dirty="0">
                  <a:solidFill>
                    <a:schemeClr val="tx1"/>
                  </a:solidFill>
                </a:rPr>
                <a:t> </a:t>
              </a:r>
              <a:r>
                <a:rPr lang="en-US" sz="1600" dirty="0" err="1">
                  <a:solidFill>
                    <a:schemeClr val="tx1"/>
                  </a:solidFill>
                </a:rPr>
                <a:t>binaria</a:t>
              </a:r>
              <a:r>
                <a:rPr lang="en-US" sz="1600" dirty="0">
                  <a:solidFill>
                    <a:schemeClr val="tx1"/>
                  </a:solidFill>
                </a:rPr>
                <a:t> in forma </a:t>
              </a:r>
              <a:r>
                <a:rPr lang="en-US" sz="1600" dirty="0" err="1">
                  <a:solidFill>
                    <a:schemeClr val="tx1"/>
                  </a:solidFill>
                </a:rPr>
                <a:t>compressa</a:t>
              </a:r>
              <a:r>
                <a:rPr lang="en-US" sz="1600" dirty="0">
                  <a:solidFill>
                    <a:schemeClr val="tx1"/>
                  </a:solidFill>
                </a:rPr>
                <a:t>)</a:t>
              </a:r>
            </a:p>
          </p:txBody>
        </p:sp>
      </p:grpSp>
      <p:sp>
        <p:nvSpPr>
          <p:cNvPr id="6" name="Rettangolo con angoli arrotondati 5">
            <a:extLst>
              <a:ext uri="{FF2B5EF4-FFF2-40B4-BE49-F238E27FC236}">
                <a16:creationId xmlns:a16="http://schemas.microsoft.com/office/drawing/2014/main" id="{15263A06-8389-6A64-1BD3-B9D768CDF5E2}"/>
              </a:ext>
            </a:extLst>
          </p:cNvPr>
          <p:cNvSpPr/>
          <p:nvPr/>
        </p:nvSpPr>
        <p:spPr>
          <a:xfrm>
            <a:off x="7708392" y="3910414"/>
            <a:ext cx="3090672" cy="1760730"/>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200" b="0" dirty="0">
                <a:solidFill>
                  <a:schemeClr val="tx1"/>
                </a:solidFill>
                <a:effectLst/>
                <a:latin typeface="Consolas" panose="020B0609020204030204" pitchFamily="49" charset="0"/>
              </a:rPr>
              <a:t>{</a:t>
            </a:r>
          </a:p>
          <a:p>
            <a:r>
              <a:rPr lang="pt-BR" sz="1200" dirty="0">
                <a:solidFill>
                  <a:schemeClr val="tx1"/>
                </a:solidFill>
                <a:latin typeface="Consolas" panose="020B0609020204030204" pitchFamily="49" charset="0"/>
              </a:rPr>
              <a:t>	</a:t>
            </a:r>
            <a:r>
              <a:rPr lang="pt-BR" sz="1200" b="0" dirty="0">
                <a:solidFill>
                  <a:schemeClr val="tx1"/>
                </a:solidFill>
                <a:effectLst/>
                <a:latin typeface="Consolas" panose="020B0609020204030204" pitchFamily="49" charset="0"/>
              </a:rPr>
              <a:t>"segmentation": {</a:t>
            </a:r>
          </a:p>
          <a:p>
            <a:r>
              <a:rPr lang="pt-BR" sz="1200" dirty="0">
                <a:solidFill>
                  <a:schemeClr val="tx1"/>
                </a:solidFill>
                <a:latin typeface="Consolas" panose="020B0609020204030204" pitchFamily="49" charset="0"/>
              </a:rPr>
              <a:t>		</a:t>
            </a:r>
            <a:r>
              <a:rPr lang="pt-BR" sz="1200" b="0" dirty="0">
                <a:solidFill>
                  <a:schemeClr val="tx1"/>
                </a:solidFill>
                <a:effectLst/>
                <a:latin typeface="Consolas" panose="020B0609020204030204" pitchFamily="49" charset="0"/>
              </a:rPr>
              <a:t>"size": [</a:t>
            </a:r>
          </a:p>
          <a:p>
            <a:r>
              <a:rPr lang="pt-BR" sz="1200" dirty="0">
                <a:solidFill>
                  <a:schemeClr val="tx1"/>
                </a:solidFill>
                <a:latin typeface="Consolas" panose="020B0609020204030204" pitchFamily="49" charset="0"/>
              </a:rPr>
              <a:t>			</a:t>
            </a:r>
            <a:r>
              <a:rPr lang="pt-BR" sz="1200" b="0" dirty="0">
                <a:solidFill>
                  <a:schemeClr val="tx1"/>
                </a:solidFill>
                <a:effectLst/>
                <a:latin typeface="Consolas" panose="020B0609020204030204" pitchFamily="49" charset="0"/>
              </a:rPr>
              <a:t>700,</a:t>
            </a:r>
          </a:p>
          <a:p>
            <a:r>
              <a:rPr lang="pt-BR" sz="1200" dirty="0">
                <a:solidFill>
                  <a:schemeClr val="tx1"/>
                </a:solidFill>
                <a:latin typeface="Consolas" panose="020B0609020204030204" pitchFamily="49" charset="0"/>
              </a:rPr>
              <a:t>			</a:t>
            </a:r>
            <a:r>
              <a:rPr lang="pt-BR" sz="1200" b="0" dirty="0">
                <a:solidFill>
                  <a:schemeClr val="tx1"/>
                </a:solidFill>
                <a:effectLst/>
                <a:latin typeface="Consolas" panose="020B0609020204030204" pitchFamily="49" charset="0"/>
              </a:rPr>
              <a:t>700</a:t>
            </a:r>
          </a:p>
          <a:p>
            <a:r>
              <a:rPr lang="pt-BR" sz="1200" dirty="0">
                <a:solidFill>
                  <a:schemeClr val="tx1"/>
                </a:solidFill>
                <a:latin typeface="Consolas" panose="020B0609020204030204" pitchFamily="49" charset="0"/>
              </a:rPr>
              <a:t>		</a:t>
            </a:r>
            <a:r>
              <a:rPr lang="pt-BR" sz="1200" b="0" dirty="0">
                <a:solidFill>
                  <a:schemeClr val="tx1"/>
                </a:solidFill>
                <a:effectLst/>
                <a:latin typeface="Consolas" panose="020B0609020204030204" pitchFamily="49" charset="0"/>
              </a:rPr>
              <a:t>],</a:t>
            </a:r>
          </a:p>
          <a:p>
            <a:r>
              <a:rPr lang="pt-BR" sz="1200" dirty="0">
                <a:solidFill>
                  <a:schemeClr val="tx1"/>
                </a:solidFill>
                <a:latin typeface="Consolas" panose="020B0609020204030204" pitchFamily="49" charset="0"/>
              </a:rPr>
              <a:t>		</a:t>
            </a:r>
            <a:r>
              <a:rPr lang="pt-BR" sz="1200" b="0" dirty="0">
                <a:solidFill>
                  <a:schemeClr val="tx1"/>
                </a:solidFill>
                <a:effectLst/>
                <a:latin typeface="Consolas" panose="020B0609020204030204" pitchFamily="49" charset="0"/>
              </a:rPr>
              <a:t>"counts":"m03ie010...110mL“</a:t>
            </a:r>
          </a:p>
          <a:p>
            <a:r>
              <a:rPr lang="pt-BR" sz="1200" b="0" dirty="0">
                <a:solidFill>
                  <a:schemeClr val="tx1"/>
                </a:solidFill>
                <a:effectLst/>
                <a:latin typeface="Consolas" panose="020B0609020204030204" pitchFamily="49" charset="0"/>
              </a:rPr>
              <a:t>}</a:t>
            </a:r>
          </a:p>
        </p:txBody>
      </p:sp>
      <p:cxnSp>
        <p:nvCxnSpPr>
          <p:cNvPr id="8" name="Connettore curvo 7">
            <a:extLst>
              <a:ext uri="{FF2B5EF4-FFF2-40B4-BE49-F238E27FC236}">
                <a16:creationId xmlns:a16="http://schemas.microsoft.com/office/drawing/2014/main" id="{E82DE938-B3F6-5DDA-C45D-C6429E245C3F}"/>
              </a:ext>
            </a:extLst>
          </p:cNvPr>
          <p:cNvCxnSpPr>
            <a:cxnSpLocks/>
          </p:cNvCxnSpPr>
          <p:nvPr/>
        </p:nvCxnSpPr>
        <p:spPr>
          <a:xfrm>
            <a:off x="6318504" y="3712464"/>
            <a:ext cx="1389888" cy="1078315"/>
          </a:xfrm>
          <a:prstGeom prst="curvedConnector3">
            <a:avLst>
              <a:gd name="adj1" fmla="val -328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4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09021-411A-87EB-33CF-EEEF34D48EBA}"/>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549EEEFD-35F3-A71C-CB25-A77CBD73A704}"/>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015AB40A-8074-DBA9-1ACD-0EC8FBC6A11F}"/>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b="1" dirty="0" err="1"/>
              <a:t>cfg.SOLVER.IMS_PER_BATCH</a:t>
            </a:r>
            <a:r>
              <a:rPr lang="en-US" sz="1400" b="1" dirty="0"/>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dirty="0" err="1">
                <a:solidFill>
                  <a:schemeClr val="accent5">
                    <a:lumMod val="40000"/>
                    <a:lumOff val="60000"/>
                  </a:schemeClr>
                </a:solidFill>
              </a:rPr>
              <a:t>cfg.MODEL.ROI_HEADS.BATCH_SIZE_PER_IMAGE</a:t>
            </a:r>
            <a:r>
              <a:rPr lang="en-US" sz="1400" dirty="0">
                <a:solidFill>
                  <a:schemeClr val="accent5">
                    <a:lumMod val="40000"/>
                    <a:lumOff val="60000"/>
                  </a:schemeClr>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D12AD7FF-53C9-9DA2-BDA6-27A76890C534}"/>
              </a:ext>
            </a:extLst>
          </p:cNvPr>
          <p:cNvGrpSpPr/>
          <p:nvPr/>
        </p:nvGrpSpPr>
        <p:grpSpPr>
          <a:xfrm>
            <a:off x="3931920" y="2687658"/>
            <a:ext cx="6766560" cy="741342"/>
            <a:chOff x="3922776" y="2632794"/>
            <a:chExt cx="6766560" cy="741342"/>
          </a:xfrm>
        </p:grpSpPr>
        <p:cxnSp>
          <p:nvCxnSpPr>
            <p:cNvPr id="9" name="Connettore curvo 8">
              <a:extLst>
                <a:ext uri="{FF2B5EF4-FFF2-40B4-BE49-F238E27FC236}">
                  <a16:creationId xmlns:a16="http://schemas.microsoft.com/office/drawing/2014/main" id="{0444C47D-4E52-35B5-7FCB-76CA10B0F4EC}"/>
                </a:ext>
              </a:extLst>
            </p:cNvPr>
            <p:cNvCxnSpPr>
              <a:cxnSpLocks/>
            </p:cNvCxnSpPr>
            <p:nvPr/>
          </p:nvCxnSpPr>
          <p:spPr>
            <a:xfrm rot="10800000" flipV="1">
              <a:off x="3922776" y="2980944"/>
              <a:ext cx="1993392" cy="393192"/>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66309314-38B4-6FAD-8AF8-7BC2F64E5991}"/>
                </a:ext>
              </a:extLst>
            </p:cNvPr>
            <p:cNvSpPr/>
            <p:nvPr/>
          </p:nvSpPr>
          <p:spPr>
            <a:xfrm>
              <a:off x="5916168" y="2632794"/>
              <a:ext cx="4773168" cy="696299"/>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Specifica il numero di immagini per batch (batch size)</a:t>
              </a:r>
              <a:endParaRPr lang="en-US" sz="1600" dirty="0">
                <a:solidFill>
                  <a:schemeClr val="tx1"/>
                </a:solidFill>
              </a:endParaRPr>
            </a:p>
          </p:txBody>
        </p:sp>
      </p:grpSp>
    </p:spTree>
    <p:extLst>
      <p:ext uri="{BB962C8B-B14F-4D97-AF65-F5344CB8AC3E}">
        <p14:creationId xmlns:p14="http://schemas.microsoft.com/office/powerpoint/2010/main" val="1903724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004BF-8688-98F7-91C9-1B4A3DE7EE9D}"/>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6279F0C3-A6AC-5A70-72C7-4D206E6CD6B8}"/>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59363755-18EB-0E3B-4DB7-4BE5C90462B1}"/>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b="1" dirty="0" err="1"/>
              <a:t>cfg.SOLVER.BASE_LR</a:t>
            </a:r>
            <a:r>
              <a:rPr lang="en-US" sz="1400" b="1" dirty="0"/>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dirty="0" err="1">
                <a:solidFill>
                  <a:schemeClr val="accent5">
                    <a:lumMod val="40000"/>
                    <a:lumOff val="60000"/>
                  </a:schemeClr>
                </a:solidFill>
              </a:rPr>
              <a:t>cfg.MODEL.ROI_HEADS.BATCH_SIZE_PER_IMAGE</a:t>
            </a:r>
            <a:r>
              <a:rPr lang="en-US" sz="1400" dirty="0">
                <a:solidFill>
                  <a:schemeClr val="accent5">
                    <a:lumMod val="40000"/>
                    <a:lumOff val="60000"/>
                  </a:schemeClr>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4EE2114D-CBEE-3D1B-D551-E8DE9F3479F7}"/>
              </a:ext>
            </a:extLst>
          </p:cNvPr>
          <p:cNvGrpSpPr/>
          <p:nvPr/>
        </p:nvGrpSpPr>
        <p:grpSpPr>
          <a:xfrm>
            <a:off x="3383280" y="2578608"/>
            <a:ext cx="7223760" cy="1106424"/>
            <a:chOff x="3374136" y="2523744"/>
            <a:chExt cx="7223760" cy="1106424"/>
          </a:xfrm>
        </p:grpSpPr>
        <p:cxnSp>
          <p:nvCxnSpPr>
            <p:cNvPr id="9" name="Connettore curvo 8">
              <a:extLst>
                <a:ext uri="{FF2B5EF4-FFF2-40B4-BE49-F238E27FC236}">
                  <a16:creationId xmlns:a16="http://schemas.microsoft.com/office/drawing/2014/main" id="{FEDCEAA6-2165-6611-8392-E3BC4144F874}"/>
                </a:ext>
              </a:extLst>
            </p:cNvPr>
            <p:cNvCxnSpPr>
              <a:cxnSpLocks/>
            </p:cNvCxnSpPr>
            <p:nvPr/>
          </p:nvCxnSpPr>
          <p:spPr>
            <a:xfrm rot="10800000" flipV="1">
              <a:off x="3374136" y="2980944"/>
              <a:ext cx="2542032" cy="64922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880C4098-5686-B17B-F3AE-8E4BD8FE1788}"/>
                </a:ext>
              </a:extLst>
            </p:cNvPr>
            <p:cNvSpPr/>
            <p:nvPr/>
          </p:nvSpPr>
          <p:spPr>
            <a:xfrm>
              <a:off x="5916168" y="2523744"/>
              <a:ext cx="4681728" cy="1106424"/>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Imposta il tasso di apprendimento iniziale (</a:t>
              </a:r>
              <a:r>
                <a:rPr lang="it-IT" sz="1600" dirty="0" err="1">
                  <a:solidFill>
                    <a:schemeClr val="tx1"/>
                  </a:solidFill>
                </a:rPr>
                <a:t>initial</a:t>
              </a:r>
              <a:r>
                <a:rPr lang="it-IT" sz="1600" dirty="0">
                  <a:solidFill>
                    <a:schemeClr val="tx1"/>
                  </a:solidFill>
                </a:rPr>
                <a:t> learning rate), valore importante per controllare la velocità con cui il modello apprende dagli errori</a:t>
              </a:r>
              <a:endParaRPr lang="en-US" sz="1600" dirty="0">
                <a:solidFill>
                  <a:schemeClr val="tx1"/>
                </a:solidFill>
              </a:endParaRPr>
            </a:p>
          </p:txBody>
        </p:sp>
      </p:grpSp>
    </p:spTree>
    <p:extLst>
      <p:ext uri="{BB962C8B-B14F-4D97-AF65-F5344CB8AC3E}">
        <p14:creationId xmlns:p14="http://schemas.microsoft.com/office/powerpoint/2010/main" val="3605860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BBA02-C27D-41A4-00F1-AC485B7057DB}"/>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AFAB6765-3F5B-274C-9972-A13B92E1E168}"/>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37A41BA3-E7FB-5410-B292-6A801019CE6A}"/>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b="1" dirty="0" err="1"/>
              <a:t>cfg.SOLVER.MAX_ITER</a:t>
            </a:r>
            <a:r>
              <a:rPr lang="en-US" sz="1400" b="1" dirty="0"/>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dirty="0" err="1">
                <a:solidFill>
                  <a:schemeClr val="accent5">
                    <a:lumMod val="40000"/>
                    <a:lumOff val="60000"/>
                  </a:schemeClr>
                </a:solidFill>
              </a:rPr>
              <a:t>cfg.MODEL.ROI_HEADS.BATCH_SIZE_PER_IMAGE</a:t>
            </a:r>
            <a:r>
              <a:rPr lang="en-US" sz="1400" dirty="0">
                <a:solidFill>
                  <a:schemeClr val="accent5">
                    <a:lumMod val="40000"/>
                    <a:lumOff val="60000"/>
                  </a:schemeClr>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3C26AB84-68FD-2FCC-8CA3-77A46C1912BB}"/>
              </a:ext>
            </a:extLst>
          </p:cNvPr>
          <p:cNvGrpSpPr/>
          <p:nvPr/>
        </p:nvGrpSpPr>
        <p:grpSpPr>
          <a:xfrm>
            <a:off x="3749040" y="2578608"/>
            <a:ext cx="6656832" cy="1335024"/>
            <a:chOff x="3739896" y="2523744"/>
            <a:chExt cx="6656832" cy="1335024"/>
          </a:xfrm>
        </p:grpSpPr>
        <p:cxnSp>
          <p:nvCxnSpPr>
            <p:cNvPr id="9" name="Connettore curvo 8">
              <a:extLst>
                <a:ext uri="{FF2B5EF4-FFF2-40B4-BE49-F238E27FC236}">
                  <a16:creationId xmlns:a16="http://schemas.microsoft.com/office/drawing/2014/main" id="{5B71E4AF-B43C-C22A-D0CB-C7469A3EC089}"/>
                </a:ext>
              </a:extLst>
            </p:cNvPr>
            <p:cNvCxnSpPr>
              <a:cxnSpLocks/>
            </p:cNvCxnSpPr>
            <p:nvPr/>
          </p:nvCxnSpPr>
          <p:spPr>
            <a:xfrm rot="10800000" flipV="1">
              <a:off x="3739896" y="2980944"/>
              <a:ext cx="2176272" cy="87782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663E05B7-5A1F-B24A-3E9C-57437C6FEDF3}"/>
                </a:ext>
              </a:extLst>
            </p:cNvPr>
            <p:cNvSpPr/>
            <p:nvPr/>
          </p:nvSpPr>
          <p:spPr>
            <a:xfrm>
              <a:off x="5916168" y="2523744"/>
              <a:ext cx="4480560" cy="713232"/>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Imposta il numero massimo di iterazioni per l’addestramento</a:t>
              </a:r>
              <a:endParaRPr lang="en-US" sz="1600" dirty="0">
                <a:solidFill>
                  <a:schemeClr val="tx1"/>
                </a:solidFill>
              </a:endParaRPr>
            </a:p>
          </p:txBody>
        </p:sp>
      </p:grpSp>
    </p:spTree>
    <p:extLst>
      <p:ext uri="{BB962C8B-B14F-4D97-AF65-F5344CB8AC3E}">
        <p14:creationId xmlns:p14="http://schemas.microsoft.com/office/powerpoint/2010/main" val="2188978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1FA27-4941-6A52-BC07-27E953BB793C}"/>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7E01A781-AF3A-75F5-0F81-AD4A8083B5F0}"/>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4DD4CDA1-58D0-448B-EFBB-2B25530A9554}"/>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b="1" dirty="0" err="1"/>
              <a:t>cfg.SOLVER.STEPS</a:t>
            </a:r>
            <a:r>
              <a:rPr lang="en-US" sz="1400" b="1" dirty="0"/>
              <a:t> = [1000, 5000]</a:t>
            </a:r>
          </a:p>
          <a:p>
            <a:pPr lvl="1" algn="just">
              <a:buFont typeface="Courier New" panose="02070309020205020404" pitchFamily="49" charset="0"/>
              <a:buChar char="o"/>
            </a:pPr>
            <a:r>
              <a:rPr lang="en-US" sz="1400" dirty="0" err="1">
                <a:solidFill>
                  <a:schemeClr val="accent5">
                    <a:lumMod val="40000"/>
                    <a:lumOff val="60000"/>
                  </a:schemeClr>
                </a:solidFill>
              </a:rPr>
              <a:t>cfg.MODEL.ROI_HEADS.BATCH_SIZE_PER_IMAGE</a:t>
            </a:r>
            <a:r>
              <a:rPr lang="en-US" sz="1400" dirty="0">
                <a:solidFill>
                  <a:schemeClr val="accent5">
                    <a:lumMod val="40000"/>
                    <a:lumOff val="60000"/>
                  </a:schemeClr>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B6B0711C-D3FA-7343-2D2A-BED250AB0A73}"/>
              </a:ext>
            </a:extLst>
          </p:cNvPr>
          <p:cNvGrpSpPr/>
          <p:nvPr/>
        </p:nvGrpSpPr>
        <p:grpSpPr>
          <a:xfrm>
            <a:off x="3383280" y="1845734"/>
            <a:ext cx="7607807" cy="2220089"/>
            <a:chOff x="2862072" y="1732111"/>
            <a:chExt cx="7607807" cy="2220089"/>
          </a:xfrm>
        </p:grpSpPr>
        <p:cxnSp>
          <p:nvCxnSpPr>
            <p:cNvPr id="9" name="Connettore curvo 8">
              <a:extLst>
                <a:ext uri="{FF2B5EF4-FFF2-40B4-BE49-F238E27FC236}">
                  <a16:creationId xmlns:a16="http://schemas.microsoft.com/office/drawing/2014/main" id="{BC8C07AD-9CD8-59FE-0DA4-69521219BBB3}"/>
                </a:ext>
              </a:extLst>
            </p:cNvPr>
            <p:cNvCxnSpPr>
              <a:cxnSpLocks/>
            </p:cNvCxnSpPr>
            <p:nvPr/>
          </p:nvCxnSpPr>
          <p:spPr>
            <a:xfrm rot="10800000" flipV="1">
              <a:off x="2862072" y="2228466"/>
              <a:ext cx="2633471" cy="1723734"/>
            </a:xfrm>
            <a:prstGeom prst="curvedConnector3">
              <a:avLst>
                <a:gd name="adj1" fmla="val 10173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F14B2785-B875-5DCC-C920-69610CCDA3C0}"/>
                </a:ext>
              </a:extLst>
            </p:cNvPr>
            <p:cNvSpPr/>
            <p:nvPr/>
          </p:nvSpPr>
          <p:spPr>
            <a:xfrm>
              <a:off x="5495543" y="1732111"/>
              <a:ext cx="4974336" cy="850392"/>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Definisce le iterazioni a cui il learning rate sarà ridotto durante l’addestramento (step-wise learning rate </a:t>
              </a:r>
              <a:r>
                <a:rPr lang="it-IT" sz="1600" dirty="0" err="1">
                  <a:solidFill>
                    <a:schemeClr val="tx1"/>
                  </a:solidFill>
                </a:rPr>
                <a:t>decay</a:t>
              </a:r>
              <a:r>
                <a:rPr lang="it-IT" sz="1600" dirty="0">
                  <a:solidFill>
                    <a:schemeClr val="tx1"/>
                  </a:solidFill>
                </a:rPr>
                <a:t>)</a:t>
              </a:r>
              <a:endParaRPr lang="en-US" sz="1600" dirty="0">
                <a:solidFill>
                  <a:schemeClr val="tx1"/>
                </a:solidFill>
              </a:endParaRPr>
            </a:p>
          </p:txBody>
        </p:sp>
      </p:grpSp>
      <p:pic>
        <p:nvPicPr>
          <p:cNvPr id="6" name="Immagine 5" descr="Immagine che contiene testo, linea, diagramma, Diagramma&#10;&#10;Descrizione generata automaticamente">
            <a:extLst>
              <a:ext uri="{FF2B5EF4-FFF2-40B4-BE49-F238E27FC236}">
                <a16:creationId xmlns:a16="http://schemas.microsoft.com/office/drawing/2014/main" id="{06AD17B6-8D2F-0F39-DB05-B8E823041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167" y="2789609"/>
            <a:ext cx="4974336" cy="3187859"/>
          </a:xfrm>
          <a:prstGeom prst="rect">
            <a:avLst/>
          </a:prstGeom>
        </p:spPr>
      </p:pic>
      <p:cxnSp>
        <p:nvCxnSpPr>
          <p:cNvPr id="21" name="Connettore curvo 20">
            <a:extLst>
              <a:ext uri="{FF2B5EF4-FFF2-40B4-BE49-F238E27FC236}">
                <a16:creationId xmlns:a16="http://schemas.microsoft.com/office/drawing/2014/main" id="{8088F1E3-6147-8FF8-B89A-CD71A8A7FA28}"/>
              </a:ext>
            </a:extLst>
          </p:cNvPr>
          <p:cNvCxnSpPr>
            <a:cxnSpLocks/>
          </p:cNvCxnSpPr>
          <p:nvPr/>
        </p:nvCxnSpPr>
        <p:spPr>
          <a:xfrm>
            <a:off x="3433572" y="4336523"/>
            <a:ext cx="2662428" cy="482365"/>
          </a:xfrm>
          <a:prstGeom prst="curvedConnector3">
            <a:avLst>
              <a:gd name="adj1" fmla="val 2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328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EF99D-D611-694E-1C11-6477038E7208}"/>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17CFA6CC-11A7-D6B3-1F13-116929CAF472}"/>
              </a:ext>
            </a:extLst>
          </p:cNvPr>
          <p:cNvSpPr>
            <a:spLocks noGrp="1"/>
          </p:cNvSpPr>
          <p:nvPr>
            <p:ph type="title"/>
          </p:nvPr>
        </p:nvSpPr>
        <p:spPr>
          <a:xfrm>
            <a:off x="1097280" y="286603"/>
            <a:ext cx="7970520" cy="1450757"/>
          </a:xfrm>
        </p:spPr>
        <p:txBody>
          <a:bodyPr/>
          <a:lstStyle/>
          <a:p>
            <a:r>
              <a:rPr lang="it-IT" sz="4000" b="1" dirty="0">
                <a:solidFill>
                  <a:schemeClr val="tx1"/>
                </a:solidFill>
                <a:latin typeface="Times New Roman" panose="02020603050405020304" pitchFamily="18" charset="0"/>
                <a:cs typeface="Times New Roman" panose="02020603050405020304" pitchFamily="18" charset="0"/>
              </a:rPr>
              <a:t>Task of the project and an </a:t>
            </a:r>
            <a:r>
              <a:rPr lang="it-IT" sz="4000" b="1" dirty="0" err="1">
                <a:solidFill>
                  <a:schemeClr val="tx1"/>
                </a:solidFill>
                <a:latin typeface="Times New Roman" panose="02020603050405020304" pitchFamily="18" charset="0"/>
                <a:cs typeface="Times New Roman" panose="02020603050405020304" pitchFamily="18" charset="0"/>
              </a:rPr>
              <a:t>overview</a:t>
            </a:r>
            <a:r>
              <a:rPr lang="it-IT" sz="4000" b="1" dirty="0">
                <a:solidFill>
                  <a:schemeClr val="tx1"/>
                </a:solidFill>
                <a:latin typeface="Times New Roman" panose="02020603050405020304" pitchFamily="18" charset="0"/>
                <a:cs typeface="Times New Roman" panose="02020603050405020304" pitchFamily="18" charset="0"/>
              </a:rPr>
              <a:t> on the dataset</a:t>
            </a:r>
            <a:endParaRPr lang="it-IT"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Segnaposto contenuto 1">
                <a:extLst>
                  <a:ext uri="{FF2B5EF4-FFF2-40B4-BE49-F238E27FC236}">
                    <a16:creationId xmlns:a16="http://schemas.microsoft.com/office/drawing/2014/main" id="{30FFBD70-7AF0-19C0-7C26-8AE3220E8A38}"/>
                  </a:ext>
                </a:extLst>
              </p:cNvPr>
              <p:cNvSpPr>
                <a:spLocks noGrp="1"/>
              </p:cNvSpPr>
              <p:nvPr>
                <p:ph idx="1"/>
              </p:nvPr>
            </p:nvSpPr>
            <p:spPr/>
            <p:txBody>
              <a:bodyPr>
                <a:normAutofit fontScale="25000" lnSpcReduction="20000"/>
              </a:bodyPr>
              <a:lstStyle/>
              <a:p>
                <a:pPr marL="0" indent="0" algn="just">
                  <a:buNone/>
                </a:pPr>
                <a:r>
                  <a:rPr lang="it-IT" sz="8000" dirty="0">
                    <a:solidFill>
                      <a:schemeClr val="tx1"/>
                    </a:solidFill>
                  </a:rPr>
                  <a:t>Il </a:t>
                </a:r>
                <a:r>
                  <a:rPr lang="it-IT" sz="8000" b="1" dirty="0">
                    <a:solidFill>
                      <a:schemeClr val="tx1"/>
                    </a:solidFill>
                  </a:rPr>
                  <a:t>dataset</a:t>
                </a:r>
                <a:r>
                  <a:rPr lang="it-IT" sz="8000" dirty="0">
                    <a:solidFill>
                      <a:schemeClr val="tx1"/>
                    </a:solidFill>
                  </a:rPr>
                  <a:t> è costituito da 2 set:</a:t>
                </a:r>
              </a:p>
              <a:p>
                <a:pPr lvl="1" algn="just">
                  <a:buFont typeface="Courier New" panose="02070309020205020404" pitchFamily="49" charset="0"/>
                  <a:buChar char="o"/>
                </a:pPr>
                <a:r>
                  <a:rPr lang="it-IT" sz="7200" b="1" dirty="0" err="1">
                    <a:solidFill>
                      <a:schemeClr val="tx1"/>
                    </a:solidFill>
                  </a:rPr>
                  <a:t>trainingset</a:t>
                </a:r>
                <a:r>
                  <a:rPr lang="it-IT" sz="7200" dirty="0">
                    <a:solidFill>
                      <a:schemeClr val="tx1"/>
                    </a:solidFill>
                  </a:rPr>
                  <a:t> </a:t>
                </a:r>
                <a14:m>
                  <m:oMath xmlns:m="http://schemas.openxmlformats.org/officeDocument/2006/math">
                    <m:r>
                      <a:rPr lang="it-IT" sz="7200" i="1" smtClean="0">
                        <a:solidFill>
                          <a:schemeClr val="tx1"/>
                        </a:solidFill>
                        <a:latin typeface="Cambria Math" panose="02040503050406030204" pitchFamily="18" charset="0"/>
                        <a:ea typeface="Cambria Math" panose="02040503050406030204" pitchFamily="18" charset="0"/>
                      </a:rPr>
                      <m:t>→</m:t>
                    </m:r>
                  </m:oMath>
                </a14:m>
                <a:r>
                  <a:rPr lang="en-US" sz="7200" dirty="0">
                    <a:solidFill>
                      <a:schemeClr val="tx1"/>
                    </a:solidFill>
                  </a:rPr>
                  <a:t> </a:t>
                </a:r>
                <a14:m>
                  <m:oMath xmlns:m="http://schemas.openxmlformats.org/officeDocument/2006/math">
                    <m:r>
                      <a:rPr lang="it-IT" sz="7200" b="0" i="1" dirty="0" smtClean="0">
                        <a:solidFill>
                          <a:schemeClr val="tx1"/>
                        </a:solidFill>
                        <a:latin typeface="Cambria Math" panose="02040503050406030204" pitchFamily="18" charset="0"/>
                      </a:rPr>
                      <m:t>842</m:t>
                    </m:r>
                  </m:oMath>
                </a14:m>
                <a:r>
                  <a:rPr lang="en-US" sz="7200" dirty="0">
                    <a:solidFill>
                      <a:schemeClr val="tx1"/>
                    </a:solidFill>
                  </a:rPr>
                  <a:t> </a:t>
                </a:r>
                <a:r>
                  <a:rPr lang="en-US" sz="7200" dirty="0" err="1">
                    <a:solidFill>
                      <a:schemeClr val="tx1"/>
                    </a:solidFill>
                  </a:rPr>
                  <a:t>immagini</a:t>
                </a:r>
                <a:r>
                  <a:rPr lang="en-US" sz="7200" dirty="0">
                    <a:solidFill>
                      <a:schemeClr val="tx1"/>
                    </a:solidFill>
                  </a:rPr>
                  <a:t> </a:t>
                </a:r>
                <a14:m>
                  <m:oMath xmlns:m="http://schemas.openxmlformats.org/officeDocument/2006/math">
                    <m:r>
                      <a:rPr lang="it-IT" sz="7200" b="0" i="1" smtClean="0">
                        <a:solidFill>
                          <a:schemeClr val="tx1"/>
                        </a:solidFill>
                        <a:latin typeface="Cambria Math" panose="02040503050406030204" pitchFamily="18" charset="0"/>
                      </a:rPr>
                      <m:t>700</m:t>
                    </m:r>
                  </m:oMath>
                </a14:m>
                <a:r>
                  <a:rPr lang="en-US" sz="7200" dirty="0">
                    <a:solidFill>
                      <a:schemeClr val="tx1"/>
                    </a:solidFill>
                  </a:rPr>
                  <a:t>x</a:t>
                </a:r>
                <a14:m>
                  <m:oMath xmlns:m="http://schemas.openxmlformats.org/officeDocument/2006/math">
                    <m:r>
                      <a:rPr lang="it-IT" sz="7200" b="0" i="1" dirty="0" smtClean="0">
                        <a:solidFill>
                          <a:schemeClr val="tx1"/>
                        </a:solidFill>
                        <a:latin typeface="Cambria Math" panose="02040503050406030204" pitchFamily="18" charset="0"/>
                      </a:rPr>
                      <m:t>700</m:t>
                    </m:r>
                  </m:oMath>
                </a14:m>
                <a:endParaRPr lang="en-US" sz="7200" dirty="0">
                  <a:solidFill>
                    <a:schemeClr val="tx1"/>
                  </a:solidFill>
                </a:endParaRPr>
              </a:p>
              <a:p>
                <a:pPr lvl="1" algn="just">
                  <a:buFont typeface="Courier New" panose="02070309020205020404" pitchFamily="49" charset="0"/>
                  <a:buChar char="o"/>
                </a:pPr>
                <a:r>
                  <a:rPr lang="en-US" sz="7200" b="1" dirty="0" err="1">
                    <a:solidFill>
                      <a:schemeClr val="tx1"/>
                    </a:solidFill>
                  </a:rPr>
                  <a:t>testset</a:t>
                </a:r>
                <a:r>
                  <a:rPr lang="it-IT" sz="7200" dirty="0">
                    <a:solidFill>
                      <a:schemeClr val="tx1"/>
                    </a:solidFill>
                    <a:ea typeface="Cambria Math" panose="02040503050406030204" pitchFamily="18" charset="0"/>
                  </a:rPr>
                  <a:t> </a:t>
                </a:r>
                <a14:m>
                  <m:oMath xmlns:m="http://schemas.openxmlformats.org/officeDocument/2006/math">
                    <m:r>
                      <a:rPr lang="it-IT" sz="7200" i="1" smtClean="0">
                        <a:solidFill>
                          <a:schemeClr val="tx1"/>
                        </a:solidFill>
                        <a:latin typeface="Cambria Math" panose="02040503050406030204" pitchFamily="18" charset="0"/>
                        <a:ea typeface="Cambria Math" panose="02040503050406030204" pitchFamily="18" charset="0"/>
                      </a:rPr>
                      <m:t>→</m:t>
                    </m:r>
                  </m:oMath>
                </a14:m>
                <a:r>
                  <a:rPr lang="en-US" sz="7200" dirty="0">
                    <a:solidFill>
                      <a:schemeClr val="tx1"/>
                    </a:solidFill>
                  </a:rPr>
                  <a:t> </a:t>
                </a:r>
                <a14:m>
                  <m:oMath xmlns:m="http://schemas.openxmlformats.org/officeDocument/2006/math">
                    <m:r>
                      <a:rPr lang="it-IT" sz="7200" b="0" i="1" dirty="0" smtClean="0">
                        <a:solidFill>
                          <a:schemeClr val="tx1"/>
                        </a:solidFill>
                        <a:latin typeface="Cambria Math" panose="02040503050406030204" pitchFamily="18" charset="0"/>
                      </a:rPr>
                      <m:t>400</m:t>
                    </m:r>
                  </m:oMath>
                </a14:m>
                <a:r>
                  <a:rPr lang="en-US" sz="7200" dirty="0">
                    <a:solidFill>
                      <a:schemeClr val="tx1"/>
                    </a:solidFill>
                  </a:rPr>
                  <a:t> </a:t>
                </a:r>
                <a:r>
                  <a:rPr lang="en-US" sz="7200" dirty="0" err="1">
                    <a:solidFill>
                      <a:schemeClr val="tx1"/>
                    </a:solidFill>
                  </a:rPr>
                  <a:t>immagini</a:t>
                </a:r>
                <a:r>
                  <a:rPr lang="en-US" sz="7200" dirty="0">
                    <a:solidFill>
                      <a:schemeClr val="tx1"/>
                    </a:solidFill>
                  </a:rPr>
                  <a:t> </a:t>
                </a:r>
                <a14:m>
                  <m:oMath xmlns:m="http://schemas.openxmlformats.org/officeDocument/2006/math">
                    <m:r>
                      <a:rPr lang="it-IT" sz="7200" b="0" i="1" smtClean="0">
                        <a:solidFill>
                          <a:schemeClr val="tx1"/>
                        </a:solidFill>
                        <a:latin typeface="Cambria Math" panose="02040503050406030204" pitchFamily="18" charset="0"/>
                      </a:rPr>
                      <m:t>700</m:t>
                    </m:r>
                  </m:oMath>
                </a14:m>
                <a:r>
                  <a:rPr lang="en-US" sz="7200" dirty="0">
                    <a:solidFill>
                      <a:schemeClr val="tx1"/>
                    </a:solidFill>
                  </a:rPr>
                  <a:t>x</a:t>
                </a:r>
                <a14:m>
                  <m:oMath xmlns:m="http://schemas.openxmlformats.org/officeDocument/2006/math">
                    <m:r>
                      <a:rPr lang="it-IT" sz="7200" b="0" i="1" dirty="0" smtClean="0">
                        <a:solidFill>
                          <a:schemeClr val="tx1"/>
                        </a:solidFill>
                        <a:latin typeface="Cambria Math" panose="02040503050406030204" pitchFamily="18" charset="0"/>
                      </a:rPr>
                      <m:t>700</m:t>
                    </m:r>
                  </m:oMath>
                </a14:m>
                <a:endParaRPr lang="en-US" sz="7200" dirty="0">
                  <a:solidFill>
                    <a:schemeClr val="tx1"/>
                  </a:solidFill>
                </a:endParaRPr>
              </a:p>
              <a:p>
                <a:pPr marL="201168" lvl="1" indent="0" algn="just">
                  <a:buNone/>
                </a:pPr>
                <a:endParaRPr lang="en-US" sz="7200" dirty="0">
                  <a:solidFill>
                    <a:schemeClr val="tx1"/>
                  </a:solidFill>
                </a:endParaRPr>
              </a:p>
              <a:p>
                <a:pPr marL="201168" lvl="1" indent="0" algn="just">
                  <a:buNone/>
                </a:pPr>
                <a:endParaRPr lang="en-US" sz="7200" dirty="0">
                  <a:solidFill>
                    <a:schemeClr val="tx1"/>
                  </a:solidFill>
                </a:endParaRPr>
              </a:p>
              <a:p>
                <a:pPr marL="0" algn="just">
                  <a:buNone/>
                </a:pPr>
                <a:r>
                  <a:rPr lang="en-US" sz="8000" dirty="0" err="1">
                    <a:solidFill>
                      <a:schemeClr val="tx1"/>
                    </a:solidFill>
                  </a:rPr>
                  <a:t>Ogni</a:t>
                </a:r>
                <a:r>
                  <a:rPr lang="en-US" sz="8000" dirty="0">
                    <a:solidFill>
                      <a:schemeClr val="tx1"/>
                    </a:solidFill>
                  </a:rPr>
                  <a:t> set di </a:t>
                </a:r>
                <a:r>
                  <a:rPr lang="en-US" sz="8000" dirty="0" err="1">
                    <a:solidFill>
                      <a:schemeClr val="tx1"/>
                    </a:solidFill>
                  </a:rPr>
                  <a:t>immagini</a:t>
                </a:r>
                <a:r>
                  <a:rPr lang="en-US" sz="8000" dirty="0">
                    <a:solidFill>
                      <a:schemeClr val="tx1"/>
                    </a:solidFill>
                  </a:rPr>
                  <a:t> </a:t>
                </a:r>
                <a:r>
                  <a:rPr lang="en-US" sz="8000" dirty="0" err="1">
                    <a:solidFill>
                      <a:schemeClr val="tx1"/>
                    </a:solidFill>
                  </a:rPr>
                  <a:t>prevede</a:t>
                </a:r>
                <a:r>
                  <a:rPr lang="en-US" sz="8000" dirty="0">
                    <a:solidFill>
                      <a:schemeClr val="tx1"/>
                    </a:solidFill>
                  </a:rPr>
                  <a:t> </a:t>
                </a:r>
                <a:r>
                  <a:rPr lang="en-US" sz="8000" dirty="0" err="1">
                    <a:solidFill>
                      <a:schemeClr val="tx1"/>
                    </a:solidFill>
                  </a:rPr>
                  <a:t>nella</a:t>
                </a:r>
                <a:r>
                  <a:rPr lang="en-US" sz="8000" dirty="0">
                    <a:solidFill>
                      <a:schemeClr val="tx1"/>
                    </a:solidFill>
                  </a:rPr>
                  <a:t> </a:t>
                </a:r>
                <a:r>
                  <a:rPr lang="en-US" sz="8000" dirty="0" err="1">
                    <a:solidFill>
                      <a:schemeClr val="tx1"/>
                    </a:solidFill>
                  </a:rPr>
                  <a:t>stessa</a:t>
                </a:r>
                <a:r>
                  <a:rPr lang="en-US" sz="8000" dirty="0">
                    <a:solidFill>
                      <a:schemeClr val="tx1"/>
                    </a:solidFill>
                  </a:rPr>
                  <a:t> directory un file .</a:t>
                </a:r>
                <a:r>
                  <a:rPr lang="en-US" sz="8000" dirty="0" err="1">
                    <a:solidFill>
                      <a:schemeClr val="tx1"/>
                    </a:solidFill>
                  </a:rPr>
                  <a:t>json</a:t>
                </a:r>
                <a:r>
                  <a:rPr lang="en-US" sz="8000" dirty="0">
                    <a:solidFill>
                      <a:schemeClr val="tx1"/>
                    </a:solidFill>
                  </a:rPr>
                  <a:t>, </a:t>
                </a:r>
                <a:r>
                  <a:rPr lang="en-US" sz="8000" dirty="0" err="1">
                    <a:solidFill>
                      <a:schemeClr val="tx1"/>
                    </a:solidFill>
                  </a:rPr>
                  <a:t>rispettivamente</a:t>
                </a:r>
                <a:r>
                  <a:rPr lang="en-US" sz="8000" dirty="0">
                    <a:solidFill>
                      <a:schemeClr val="tx1"/>
                    </a:solidFill>
                  </a:rPr>
                  <a:t> </a:t>
                </a:r>
                <a:r>
                  <a:rPr lang="en-US" sz="8000" dirty="0" err="1">
                    <a:solidFill>
                      <a:schemeClr val="tx1"/>
                    </a:solidFill>
                  </a:rPr>
                  <a:t>train.json</a:t>
                </a:r>
                <a:r>
                  <a:rPr lang="en-US" sz="8000" dirty="0">
                    <a:solidFill>
                      <a:schemeClr val="tx1"/>
                    </a:solidFill>
                  </a:rPr>
                  <a:t> per il </a:t>
                </a:r>
                <a:r>
                  <a:rPr lang="en-US" sz="8000" dirty="0" err="1">
                    <a:solidFill>
                      <a:schemeClr val="tx1"/>
                    </a:solidFill>
                  </a:rPr>
                  <a:t>trainingset</a:t>
                </a:r>
                <a:r>
                  <a:rPr lang="en-US" sz="8000" dirty="0">
                    <a:solidFill>
                      <a:schemeClr val="tx1"/>
                    </a:solidFill>
                  </a:rPr>
                  <a:t> e </a:t>
                </a:r>
                <a:r>
                  <a:rPr lang="en-US" sz="8000" dirty="0" err="1">
                    <a:solidFill>
                      <a:schemeClr val="tx1"/>
                    </a:solidFill>
                  </a:rPr>
                  <a:t>test.json</a:t>
                </a:r>
                <a:r>
                  <a:rPr lang="en-US" sz="8000" dirty="0">
                    <a:solidFill>
                      <a:schemeClr val="tx1"/>
                    </a:solidFill>
                  </a:rPr>
                  <a:t> per il </a:t>
                </a:r>
                <a:r>
                  <a:rPr lang="en-US" sz="8000" dirty="0" err="1">
                    <a:solidFill>
                      <a:schemeClr val="tx1"/>
                    </a:solidFill>
                  </a:rPr>
                  <a:t>testset</a:t>
                </a:r>
                <a:r>
                  <a:rPr lang="en-US" sz="8000" dirty="0">
                    <a:solidFill>
                      <a:schemeClr val="tx1"/>
                    </a:solidFill>
                  </a:rPr>
                  <a:t>, dove </a:t>
                </a:r>
                <a:r>
                  <a:rPr lang="en-US" sz="8000" dirty="0" err="1">
                    <a:solidFill>
                      <a:schemeClr val="tx1"/>
                    </a:solidFill>
                  </a:rPr>
                  <a:t>sono</a:t>
                </a:r>
                <a:r>
                  <a:rPr lang="en-US" sz="8000" dirty="0">
                    <a:solidFill>
                      <a:schemeClr val="tx1"/>
                    </a:solidFill>
                  </a:rPr>
                  <a:t> </a:t>
                </a:r>
                <a:r>
                  <a:rPr lang="en-US" sz="8000" dirty="0" err="1">
                    <a:solidFill>
                      <a:schemeClr val="tx1"/>
                    </a:solidFill>
                  </a:rPr>
                  <a:t>memorizzate</a:t>
                </a:r>
                <a:r>
                  <a:rPr lang="en-US" sz="8000" dirty="0">
                    <a:solidFill>
                      <a:schemeClr val="tx1"/>
                    </a:solidFill>
                  </a:rPr>
                  <a:t> le </a:t>
                </a:r>
                <a:r>
                  <a:rPr lang="en-US" sz="8000" dirty="0" err="1">
                    <a:solidFill>
                      <a:schemeClr val="tx1"/>
                    </a:solidFill>
                  </a:rPr>
                  <a:t>informazioni</a:t>
                </a:r>
                <a:r>
                  <a:rPr lang="en-US" sz="8000" dirty="0">
                    <a:solidFill>
                      <a:schemeClr val="tx1"/>
                    </a:solidFill>
                  </a:rPr>
                  <a:t> e le </a:t>
                </a:r>
                <a:r>
                  <a:rPr lang="en-US" sz="8000" dirty="0" err="1">
                    <a:solidFill>
                      <a:schemeClr val="tx1"/>
                    </a:solidFill>
                  </a:rPr>
                  <a:t>etichette</a:t>
                </a:r>
                <a:r>
                  <a:rPr lang="en-US" sz="8000" dirty="0">
                    <a:solidFill>
                      <a:schemeClr val="tx1"/>
                    </a:solidFill>
                  </a:rPr>
                  <a:t> </a:t>
                </a:r>
                <a:r>
                  <a:rPr lang="en-US" sz="8000" dirty="0" err="1">
                    <a:solidFill>
                      <a:schemeClr val="tx1"/>
                    </a:solidFill>
                  </a:rPr>
                  <a:t>corrispondenti</a:t>
                </a:r>
                <a:r>
                  <a:rPr lang="en-US" sz="8000" dirty="0">
                    <a:solidFill>
                      <a:schemeClr val="tx1"/>
                    </a:solidFill>
                  </a:rPr>
                  <a:t> ad </a:t>
                </a:r>
                <a:r>
                  <a:rPr lang="en-US" sz="8000" dirty="0" err="1">
                    <a:solidFill>
                      <a:schemeClr val="tx1"/>
                    </a:solidFill>
                  </a:rPr>
                  <a:t>ogni</a:t>
                </a:r>
                <a:r>
                  <a:rPr lang="en-US" sz="8000" dirty="0">
                    <a:solidFill>
                      <a:schemeClr val="tx1"/>
                    </a:solidFill>
                  </a:rPr>
                  <a:t> </a:t>
                </a:r>
                <a:r>
                  <a:rPr lang="en-US" sz="8000" dirty="0" err="1">
                    <a:solidFill>
                      <a:schemeClr val="tx1"/>
                    </a:solidFill>
                  </a:rPr>
                  <a:t>immagine</a:t>
                </a:r>
                <a:r>
                  <a:rPr lang="en-US" sz="8000" dirty="0">
                    <a:solidFill>
                      <a:schemeClr val="tx1"/>
                    </a:solidFill>
                  </a:rPr>
                  <a:t> secondo il </a:t>
                </a:r>
                <a:r>
                  <a:rPr lang="en-US" sz="8000" b="1" dirty="0" err="1">
                    <a:solidFill>
                      <a:schemeClr val="tx1"/>
                    </a:solidFill>
                  </a:rPr>
                  <a:t>formato</a:t>
                </a:r>
                <a:r>
                  <a:rPr lang="en-US" sz="8000" b="1" dirty="0">
                    <a:solidFill>
                      <a:schemeClr val="tx1"/>
                    </a:solidFill>
                  </a:rPr>
                  <a:t> COCO</a:t>
                </a:r>
                <a:r>
                  <a:rPr lang="en-US" sz="8000" dirty="0">
                    <a:solidFill>
                      <a:schemeClr val="tx1"/>
                    </a:solidFill>
                  </a:rPr>
                  <a:t>.</a:t>
                </a:r>
              </a:p>
            </p:txBody>
          </p:sp>
        </mc:Choice>
        <mc:Fallback xmlns="">
          <p:sp>
            <p:nvSpPr>
              <p:cNvPr id="2" name="Segnaposto contenuto 1">
                <a:extLst>
                  <a:ext uri="{FF2B5EF4-FFF2-40B4-BE49-F238E27FC236}">
                    <a16:creationId xmlns:a16="http://schemas.microsoft.com/office/drawing/2014/main" id="{30FFBD70-7AF0-19C0-7C26-8AE3220E8A38}"/>
                  </a:ext>
                </a:extLst>
              </p:cNvPr>
              <p:cNvSpPr>
                <a:spLocks noGrp="1" noRot="1" noChangeAspect="1" noMove="1" noResize="1" noEditPoints="1" noAdjustHandles="1" noChangeArrowheads="1" noChangeShapeType="1" noTextEdit="1"/>
              </p:cNvSpPr>
              <p:nvPr>
                <p:ph idx="1"/>
              </p:nvPr>
            </p:nvSpPr>
            <p:spPr>
              <a:blipFill>
                <a:blip r:embed="rId2"/>
                <a:stretch>
                  <a:fillRect l="-1515" t="-2879" r="-1515"/>
                </a:stretch>
              </a:blipFill>
            </p:spPr>
            <p:txBody>
              <a:bodyPr/>
              <a:lstStyle/>
              <a:p>
                <a:r>
                  <a:rPr lang="en-US">
                    <a:noFill/>
                  </a:rPr>
                  <a:t> </a:t>
                </a:r>
              </a:p>
            </p:txBody>
          </p:sp>
        </mc:Fallback>
      </mc:AlternateContent>
    </p:spTree>
    <p:extLst>
      <p:ext uri="{BB962C8B-B14F-4D97-AF65-F5344CB8AC3E}">
        <p14:creationId xmlns:p14="http://schemas.microsoft.com/office/powerpoint/2010/main" val="4260642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0EA93-FE39-7687-8D43-423118523461}"/>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612DD633-9620-C33F-5414-8D920A9E541F}"/>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7F42B3A0-80FF-F978-4ABD-432FF57CEF96}"/>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b="1" dirty="0" err="1">
                <a:solidFill>
                  <a:schemeClr val="tx1"/>
                </a:solidFill>
              </a:rPr>
              <a:t>cfg.MODEL.ROI_HEADS.BATCH_SIZE_PER_IMAGE</a:t>
            </a:r>
            <a:r>
              <a:rPr lang="en-US" sz="1400" b="1" dirty="0">
                <a:solidFill>
                  <a:schemeClr val="tx1"/>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02856B98-A35C-AC7D-904E-901480BE062C}"/>
              </a:ext>
            </a:extLst>
          </p:cNvPr>
          <p:cNvGrpSpPr/>
          <p:nvPr/>
        </p:nvGrpSpPr>
        <p:grpSpPr>
          <a:xfrm>
            <a:off x="4453128" y="2578608"/>
            <a:ext cx="5989320" cy="1691640"/>
            <a:chOff x="4443984" y="2523744"/>
            <a:chExt cx="5989320" cy="1691640"/>
          </a:xfrm>
        </p:grpSpPr>
        <p:cxnSp>
          <p:nvCxnSpPr>
            <p:cNvPr id="9" name="Connettore curvo 8">
              <a:extLst>
                <a:ext uri="{FF2B5EF4-FFF2-40B4-BE49-F238E27FC236}">
                  <a16:creationId xmlns:a16="http://schemas.microsoft.com/office/drawing/2014/main" id="{0E48EF77-F6F0-4B4D-1F0E-96CDF5AD648A}"/>
                </a:ext>
              </a:extLst>
            </p:cNvPr>
            <p:cNvCxnSpPr>
              <a:cxnSpLocks/>
            </p:cNvCxnSpPr>
            <p:nvPr/>
          </p:nvCxnSpPr>
          <p:spPr>
            <a:xfrm rot="10800000" flipV="1">
              <a:off x="4443984" y="2980944"/>
              <a:ext cx="1472184" cy="1234440"/>
            </a:xfrm>
            <a:prstGeom prst="curvedConnector3">
              <a:avLst>
                <a:gd name="adj1" fmla="val 10465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BEFCB160-C780-B3AB-889A-12BCDD4E8EB1}"/>
                </a:ext>
              </a:extLst>
            </p:cNvPr>
            <p:cNvSpPr/>
            <p:nvPr/>
          </p:nvSpPr>
          <p:spPr>
            <a:xfrm>
              <a:off x="5916168" y="2523744"/>
              <a:ext cx="4517136" cy="850392"/>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Imposta la dimensione del batch di </a:t>
              </a:r>
              <a:r>
                <a:rPr lang="it-IT" sz="1600" dirty="0" err="1">
                  <a:solidFill>
                    <a:schemeClr val="tx1"/>
                  </a:solidFill>
                </a:rPr>
                <a:t>Region</a:t>
              </a:r>
              <a:r>
                <a:rPr lang="it-IT" sz="1600" dirty="0">
                  <a:solidFill>
                    <a:schemeClr val="tx1"/>
                  </a:solidFill>
                </a:rPr>
                <a:t> of </a:t>
              </a:r>
              <a:r>
                <a:rPr lang="it-IT" sz="1600" dirty="0" err="1">
                  <a:solidFill>
                    <a:schemeClr val="tx1"/>
                  </a:solidFill>
                </a:rPr>
                <a:t>Interest</a:t>
              </a:r>
              <a:r>
                <a:rPr lang="it-IT" sz="1600" dirty="0">
                  <a:solidFill>
                    <a:schemeClr val="tx1"/>
                  </a:solidFill>
                </a:rPr>
                <a:t> (ROI) heads, cioè il numero di ROI campionati per immagine per calcolare la </a:t>
              </a:r>
              <a:r>
                <a:rPr lang="it-IT" sz="1600" dirty="0" err="1">
                  <a:solidFill>
                    <a:schemeClr val="tx1"/>
                  </a:solidFill>
                </a:rPr>
                <a:t>loss</a:t>
              </a:r>
              <a:endParaRPr lang="en-US" sz="1600" dirty="0">
                <a:solidFill>
                  <a:schemeClr val="tx1"/>
                </a:solidFill>
              </a:endParaRPr>
            </a:p>
          </p:txBody>
        </p:sp>
      </p:grpSp>
    </p:spTree>
    <p:extLst>
      <p:ext uri="{BB962C8B-B14F-4D97-AF65-F5344CB8AC3E}">
        <p14:creationId xmlns:p14="http://schemas.microsoft.com/office/powerpoint/2010/main" val="2791849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26F5-AF5B-7DE3-5F04-F65265F0018B}"/>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C27587B6-CC26-6D56-D99B-97DF06E78420}"/>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96411C14-7E68-2B3C-8E3B-82605450C114}"/>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dirty="0" err="1">
                <a:solidFill>
                  <a:srgbClr val="D3CECE"/>
                </a:solidFill>
              </a:rPr>
              <a:t>cfg.MODEL.ROI_HEADS.BATCH_SIZE_PER_IMAGE</a:t>
            </a:r>
            <a:r>
              <a:rPr lang="en-US" sz="1400" dirty="0">
                <a:solidFill>
                  <a:srgbClr val="D3CECE"/>
                </a:solidFill>
              </a:rPr>
              <a:t> = 256</a:t>
            </a:r>
          </a:p>
          <a:p>
            <a:pPr lvl="1" algn="just">
              <a:buFont typeface="Courier New" panose="02070309020205020404" pitchFamily="49" charset="0"/>
              <a:buChar char="o"/>
            </a:pPr>
            <a:r>
              <a:rPr lang="pt-BR" sz="1400" b="1" dirty="0">
                <a:solidFill>
                  <a:schemeClr val="tx1"/>
                </a:solidFill>
              </a:rPr>
              <a:t>cfg.MODEL.ROI_HEADS.NUM_CLASSES = 4</a:t>
            </a:r>
            <a:endParaRPr lang="en-US" sz="1400" b="1" dirty="0">
              <a:solidFill>
                <a:schemeClr val="tx1"/>
              </a:solidFill>
            </a:endParaRPr>
          </a:p>
          <a:p>
            <a:pPr lvl="1" algn="just">
              <a:buFont typeface="Courier New" panose="02070309020205020404" pitchFamily="49" charset="0"/>
              <a:buChar char="o"/>
            </a:pPr>
            <a:r>
              <a:rPr lang="pt-BR" sz="1400" b="1" dirty="0">
                <a:solidFill>
                  <a:schemeClr val="tx1"/>
                </a:solidFill>
              </a:rPr>
              <a:t>cfg.MODEL.SEM_SEG_HEAD.NUM_CLASSES = 4</a:t>
            </a:r>
            <a:endParaRPr lang="en-US" sz="1400" b="1" dirty="0">
              <a:solidFill>
                <a:schemeClr val="tx1"/>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F3BC3244-34A9-5558-55F2-F63162DCD8C3}"/>
              </a:ext>
            </a:extLst>
          </p:cNvPr>
          <p:cNvGrpSpPr/>
          <p:nvPr/>
        </p:nvGrpSpPr>
        <p:grpSpPr>
          <a:xfrm>
            <a:off x="3535680" y="2578608"/>
            <a:ext cx="6906768" cy="1985772"/>
            <a:chOff x="3526536" y="2523744"/>
            <a:chExt cx="6906768" cy="1985772"/>
          </a:xfrm>
        </p:grpSpPr>
        <p:cxnSp>
          <p:nvCxnSpPr>
            <p:cNvPr id="9" name="Connettore curvo 8">
              <a:extLst>
                <a:ext uri="{FF2B5EF4-FFF2-40B4-BE49-F238E27FC236}">
                  <a16:creationId xmlns:a16="http://schemas.microsoft.com/office/drawing/2014/main" id="{5EA022F8-6FC5-F852-12D1-D4DC9081A7F8}"/>
                </a:ext>
              </a:extLst>
            </p:cNvPr>
            <p:cNvCxnSpPr>
              <a:cxnSpLocks/>
            </p:cNvCxnSpPr>
            <p:nvPr/>
          </p:nvCxnSpPr>
          <p:spPr>
            <a:xfrm rot="10800000" flipV="1">
              <a:off x="3526536" y="2980944"/>
              <a:ext cx="2389632" cy="1528572"/>
            </a:xfrm>
            <a:prstGeom prst="curvedConnector3">
              <a:avLst>
                <a:gd name="adj1" fmla="val 10420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B5C13C10-CBE8-5CFA-6D87-3B74A41B9A23}"/>
                </a:ext>
              </a:extLst>
            </p:cNvPr>
            <p:cNvSpPr/>
            <p:nvPr/>
          </p:nvSpPr>
          <p:spPr>
            <a:xfrm>
              <a:off x="5916168" y="2523744"/>
              <a:ext cx="4517136" cy="850392"/>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Definisce il numero di classi per l’identificazione nelle ROI heads e per la segmentazione semantica</a:t>
              </a:r>
              <a:endParaRPr lang="en-US" sz="1600" dirty="0">
                <a:solidFill>
                  <a:schemeClr val="tx1"/>
                </a:solidFill>
              </a:endParaRPr>
            </a:p>
          </p:txBody>
        </p:sp>
      </p:grpSp>
      <p:sp>
        <p:nvSpPr>
          <p:cNvPr id="6" name="Rettangolo con angoli arrotondati 5">
            <a:extLst>
              <a:ext uri="{FF2B5EF4-FFF2-40B4-BE49-F238E27FC236}">
                <a16:creationId xmlns:a16="http://schemas.microsoft.com/office/drawing/2014/main" id="{D5510ADF-15CB-6ABE-1BDC-1CA259466DD0}"/>
              </a:ext>
            </a:extLst>
          </p:cNvPr>
          <p:cNvSpPr/>
          <p:nvPr/>
        </p:nvSpPr>
        <p:spPr>
          <a:xfrm>
            <a:off x="5925312" y="3941403"/>
            <a:ext cx="4517136" cy="1572091"/>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Dopo che una proposta di area di interesse (ROI) è stata generata dalla </a:t>
            </a:r>
            <a:r>
              <a:rPr lang="it-IT" sz="1600" i="1" dirty="0" err="1">
                <a:solidFill>
                  <a:schemeClr val="tx1"/>
                </a:solidFill>
              </a:rPr>
              <a:t>Region</a:t>
            </a:r>
            <a:r>
              <a:rPr lang="it-IT" sz="1600" i="1" dirty="0">
                <a:solidFill>
                  <a:schemeClr val="tx1"/>
                </a:solidFill>
              </a:rPr>
              <a:t> </a:t>
            </a:r>
            <a:r>
              <a:rPr lang="it-IT" sz="1600" i="1" dirty="0" err="1">
                <a:solidFill>
                  <a:schemeClr val="tx1"/>
                </a:solidFill>
              </a:rPr>
              <a:t>Proposal</a:t>
            </a:r>
            <a:r>
              <a:rPr lang="it-IT" sz="1600" i="1" dirty="0">
                <a:solidFill>
                  <a:schemeClr val="tx1"/>
                </a:solidFill>
              </a:rPr>
              <a:t> Network</a:t>
            </a:r>
            <a:r>
              <a:rPr lang="it-IT" sz="1600" dirty="0">
                <a:solidFill>
                  <a:schemeClr val="tx1"/>
                </a:solidFill>
              </a:rPr>
              <a:t> (RPN), gli ultimi strati (‘heads’) della rete neurale selezionano e classificano gli oggetti all'interno delle ROI e regolano ulteriormente la loro </a:t>
            </a:r>
            <a:r>
              <a:rPr lang="it-IT" sz="1600" dirty="0" err="1">
                <a:solidFill>
                  <a:schemeClr val="tx1"/>
                </a:solidFill>
              </a:rPr>
              <a:t>bounding</a:t>
            </a:r>
            <a:r>
              <a:rPr lang="it-IT" sz="1600" dirty="0">
                <a:solidFill>
                  <a:schemeClr val="tx1"/>
                </a:solidFill>
              </a:rPr>
              <a:t> box e la loro maschera di segmentazione</a:t>
            </a:r>
            <a:endParaRPr lang="en-US" sz="1600" dirty="0">
              <a:solidFill>
                <a:schemeClr val="tx1"/>
              </a:solidFill>
            </a:endParaRPr>
          </a:p>
        </p:txBody>
      </p:sp>
      <p:cxnSp>
        <p:nvCxnSpPr>
          <p:cNvPr id="14" name="Connettore 2 13">
            <a:extLst>
              <a:ext uri="{FF2B5EF4-FFF2-40B4-BE49-F238E27FC236}">
                <a16:creationId xmlns:a16="http://schemas.microsoft.com/office/drawing/2014/main" id="{EDF8CAD6-26D5-349E-DE42-4B19A2D4B508}"/>
              </a:ext>
            </a:extLst>
          </p:cNvPr>
          <p:cNvCxnSpPr>
            <a:cxnSpLocks/>
          </p:cNvCxnSpPr>
          <p:nvPr/>
        </p:nvCxnSpPr>
        <p:spPr>
          <a:xfrm>
            <a:off x="8183880" y="3429000"/>
            <a:ext cx="0" cy="512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677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3D8DE-AC18-73D3-09E6-FC209E1B3740}"/>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53A84EE4-A548-A360-9E0A-282B7A7BA3E7}"/>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5108BD10-0357-FAA8-B488-A6114918BDD9}"/>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dirty="0" err="1">
                <a:solidFill>
                  <a:schemeClr val="accent5">
                    <a:lumMod val="40000"/>
                    <a:lumOff val="60000"/>
                  </a:schemeClr>
                </a:solidFill>
              </a:rPr>
              <a:t>cfg.MODEL.ROI_HEADS.BATCH_SIZE_PER_IMAGE</a:t>
            </a:r>
            <a:r>
              <a:rPr lang="en-US" sz="1400" dirty="0">
                <a:solidFill>
                  <a:schemeClr val="accent5">
                    <a:lumMod val="40000"/>
                    <a:lumOff val="60000"/>
                  </a:schemeClr>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b="1" dirty="0" err="1">
                <a:solidFill>
                  <a:schemeClr val="tx1"/>
                </a:solidFill>
              </a:rPr>
              <a:t>cfg.MODEL.WEIGHTS</a:t>
            </a:r>
            <a:r>
              <a:rPr lang="en-US" sz="1400" b="1" dirty="0">
                <a:solidFill>
                  <a:schemeClr val="tx1"/>
                </a:solidFill>
              </a:rPr>
              <a:t> = </a:t>
            </a:r>
            <a:r>
              <a:rPr lang="en-US" sz="1400" b="1" dirty="0" err="1">
                <a:solidFill>
                  <a:schemeClr val="tx1"/>
                </a:solidFill>
              </a:rPr>
              <a:t>model_zoo.get_checkpoint_url</a:t>
            </a:r>
            <a:r>
              <a:rPr lang="en-US" sz="1400" b="1" dirty="0">
                <a:solidFill>
                  <a:schemeClr val="tx1"/>
                </a:solidFill>
              </a:rPr>
              <a:t>(("COCO-</a:t>
            </a:r>
            <a:r>
              <a:rPr lang="en-US" sz="1400" b="1" dirty="0" err="1">
                <a:solidFill>
                  <a:schemeClr val="tx1"/>
                </a:solidFill>
              </a:rPr>
              <a:t>InstanceSegmentation</a:t>
            </a:r>
            <a:r>
              <a:rPr lang="en-US" sz="1400" b="1" dirty="0">
                <a:solidFill>
                  <a:schemeClr val="tx1"/>
                </a:solidFill>
              </a:rPr>
              <a:t>/mask_rcnn_X_101_32x8d_FPN_3x.yaml")</a:t>
            </a:r>
          </a:p>
          <a:p>
            <a:pPr lvl="1" algn="just">
              <a:buFont typeface="Courier New" panose="02070309020205020404" pitchFamily="49" charset="0"/>
              <a:buChar char="o"/>
            </a:pPr>
            <a:r>
              <a:rPr lang="en-US" sz="1400" dirty="0">
                <a:solidFill>
                  <a:schemeClr val="accent5">
                    <a:lumMod val="40000"/>
                    <a:lumOff val="60000"/>
                  </a:schemeClr>
                </a:solidFill>
              </a:rPr>
              <a:t>trainer = </a:t>
            </a:r>
            <a:r>
              <a:rPr lang="en-US" sz="1400" dirty="0" err="1">
                <a:solidFill>
                  <a:schemeClr val="accent5">
                    <a:lumMod val="40000"/>
                    <a:lumOff val="60000"/>
                  </a:schemeClr>
                </a:solidFill>
              </a:rPr>
              <a:t>DefaultTrainer</a:t>
            </a:r>
            <a:r>
              <a:rPr lang="en-US" sz="1400" dirty="0">
                <a:solidFill>
                  <a:schemeClr val="accent5">
                    <a:lumMod val="40000"/>
                    <a:lumOff val="60000"/>
                  </a:schemeClr>
                </a:solidFill>
              </a:rPr>
              <a:t>(</a:t>
            </a:r>
            <a:r>
              <a:rPr lang="en-US" sz="1400" dirty="0" err="1">
                <a:solidFill>
                  <a:schemeClr val="accent5">
                    <a:lumMod val="40000"/>
                    <a:lumOff val="60000"/>
                  </a:schemeClr>
                </a:solidFill>
              </a:rPr>
              <a:t>cfg</a:t>
            </a:r>
            <a:r>
              <a:rPr lang="en-US" sz="1400" dirty="0">
                <a:solidFill>
                  <a:schemeClr val="accent5">
                    <a:lumMod val="40000"/>
                    <a:lumOff val="60000"/>
                  </a:schemeClr>
                </a:solidFill>
              </a:rPr>
              <a:t>)</a:t>
            </a:r>
            <a:endParaRPr lang="it-IT" sz="1400" dirty="0">
              <a:solidFill>
                <a:schemeClr val="accent5">
                  <a:lumMod val="40000"/>
                  <a:lumOff val="60000"/>
                </a:schemeClr>
              </a:solidFill>
            </a:endParaRPr>
          </a:p>
        </p:txBody>
      </p:sp>
      <p:grpSp>
        <p:nvGrpSpPr>
          <p:cNvPr id="19" name="Gruppo 18">
            <a:extLst>
              <a:ext uri="{FF2B5EF4-FFF2-40B4-BE49-F238E27FC236}">
                <a16:creationId xmlns:a16="http://schemas.microsoft.com/office/drawing/2014/main" id="{BBC73D67-FFD8-C7D3-7411-7A7BA994328F}"/>
              </a:ext>
            </a:extLst>
          </p:cNvPr>
          <p:cNvGrpSpPr/>
          <p:nvPr/>
        </p:nvGrpSpPr>
        <p:grpSpPr>
          <a:xfrm>
            <a:off x="5326380" y="3572257"/>
            <a:ext cx="4777740" cy="1479802"/>
            <a:chOff x="5317236" y="3517393"/>
            <a:chExt cx="4777740" cy="1479802"/>
          </a:xfrm>
        </p:grpSpPr>
        <p:cxnSp>
          <p:nvCxnSpPr>
            <p:cNvPr id="9" name="Connettore curvo 8">
              <a:extLst>
                <a:ext uri="{FF2B5EF4-FFF2-40B4-BE49-F238E27FC236}">
                  <a16:creationId xmlns:a16="http://schemas.microsoft.com/office/drawing/2014/main" id="{ADB88BC5-108B-6E23-0D1A-6B365842ED35}"/>
                </a:ext>
              </a:extLst>
            </p:cNvPr>
            <p:cNvCxnSpPr>
              <a:cxnSpLocks/>
            </p:cNvCxnSpPr>
            <p:nvPr/>
          </p:nvCxnSpPr>
          <p:spPr>
            <a:xfrm rot="10800000" flipV="1">
              <a:off x="5317236" y="3866388"/>
              <a:ext cx="1505712" cy="1130807"/>
            </a:xfrm>
            <a:prstGeom prst="curvedConnector3">
              <a:avLst>
                <a:gd name="adj1" fmla="val 10465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FE552A73-C797-53F3-41A6-A998EAD184FA}"/>
                </a:ext>
              </a:extLst>
            </p:cNvPr>
            <p:cNvSpPr/>
            <p:nvPr/>
          </p:nvSpPr>
          <p:spPr>
            <a:xfrm>
              <a:off x="6685788" y="3517393"/>
              <a:ext cx="3409188" cy="697992"/>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Carica i pesi </a:t>
              </a:r>
              <a:r>
                <a:rPr lang="it-IT" sz="1600" dirty="0" err="1">
                  <a:solidFill>
                    <a:schemeClr val="tx1"/>
                  </a:solidFill>
                </a:rPr>
                <a:t>pre</a:t>
              </a:r>
              <a:r>
                <a:rPr lang="it-IT" sz="1600" dirty="0">
                  <a:solidFill>
                    <a:schemeClr val="tx1"/>
                  </a:solidFill>
                </a:rPr>
                <a:t>-addestrati per Mask R-CNN con la </a:t>
              </a:r>
              <a:r>
                <a:rPr lang="it-IT" sz="1600" dirty="0" err="1">
                  <a:solidFill>
                    <a:schemeClr val="tx1"/>
                  </a:solidFill>
                </a:rPr>
                <a:t>backbone</a:t>
              </a:r>
              <a:r>
                <a:rPr lang="it-IT" sz="1600" dirty="0">
                  <a:solidFill>
                    <a:schemeClr val="tx1"/>
                  </a:solidFill>
                </a:rPr>
                <a:t> X-101</a:t>
              </a:r>
              <a:endParaRPr lang="en-US" sz="1600" dirty="0">
                <a:solidFill>
                  <a:schemeClr val="tx1"/>
                </a:solidFill>
              </a:endParaRPr>
            </a:p>
          </p:txBody>
        </p:sp>
      </p:grpSp>
    </p:spTree>
    <p:extLst>
      <p:ext uri="{BB962C8B-B14F-4D97-AF65-F5344CB8AC3E}">
        <p14:creationId xmlns:p14="http://schemas.microsoft.com/office/powerpoint/2010/main" val="473959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F980F-B5FD-8E53-B076-011132B8BCEC}"/>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63496A7B-309C-95BB-3935-35D43443B037}"/>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Model training - </a:t>
            </a:r>
            <a:r>
              <a:rPr lang="it-IT" sz="3600" dirty="0" err="1">
                <a:solidFill>
                  <a:schemeClr val="tx1"/>
                </a:solidFill>
                <a:latin typeface="Times New Roman" panose="02020603050405020304" pitchFamily="18" charset="0"/>
                <a:cs typeface="Times New Roman" panose="02020603050405020304" pitchFamily="18" charset="0"/>
              </a:rPr>
              <a:t>Configuration</a:t>
            </a:r>
            <a:endParaRPr lang="it-IT" sz="3600" dirty="0">
              <a:solidFill>
                <a:schemeClr val="tx1"/>
              </a:solidFill>
              <a:latin typeface="Times New Roman" panose="02020603050405020304" pitchFamily="18" charset="0"/>
              <a:cs typeface="Times New Roman" panose="02020603050405020304" pitchFamily="18" charset="0"/>
            </a:endParaRPr>
          </a:p>
        </p:txBody>
      </p:sp>
      <p:sp>
        <p:nvSpPr>
          <p:cNvPr id="5" name="Segnaposto contenuto 4">
            <a:extLst>
              <a:ext uri="{FF2B5EF4-FFF2-40B4-BE49-F238E27FC236}">
                <a16:creationId xmlns:a16="http://schemas.microsoft.com/office/drawing/2014/main" id="{B6FFE5C6-51E4-4ADB-5B03-061F8BC14C2B}"/>
              </a:ext>
            </a:extLst>
          </p:cNvPr>
          <p:cNvSpPr>
            <a:spLocks noGrp="1"/>
          </p:cNvSpPr>
          <p:nvPr>
            <p:ph idx="1"/>
          </p:nvPr>
        </p:nvSpPr>
        <p:spPr/>
        <p:txBody>
          <a:bodyPr numCol="1">
            <a:normAutofit lnSpcReduction="10000"/>
          </a:bodyPr>
          <a:lstStyle/>
          <a:p>
            <a:pPr lvl="1" algn="just">
              <a:buFont typeface="Courier New" panose="02070309020205020404" pitchFamily="49" charset="0"/>
              <a:buChar char="o"/>
            </a:pPr>
            <a:r>
              <a:rPr lang="en-US" sz="1400" dirty="0" err="1">
                <a:solidFill>
                  <a:schemeClr val="accent5">
                    <a:lumMod val="40000"/>
                    <a:lumOff val="60000"/>
                  </a:schemeClr>
                </a:solidFill>
              </a:rPr>
              <a:t>cfg.merge_from_file</a:t>
            </a:r>
            <a:r>
              <a:rPr lang="en-US" sz="1400" dirty="0">
                <a:solidFill>
                  <a:schemeClr val="accent5">
                    <a:lumMod val="40000"/>
                    <a:lumOff val="60000"/>
                  </a:schemeClr>
                </a:solidFill>
              </a:rPr>
              <a:t>(</a:t>
            </a:r>
            <a:r>
              <a:rPr lang="en-US" sz="1400" dirty="0" err="1">
                <a:solidFill>
                  <a:schemeClr val="accent5">
                    <a:lumMod val="40000"/>
                    <a:lumOff val="60000"/>
                  </a:schemeClr>
                </a:solidFill>
              </a:rPr>
              <a:t>model_zoo.get_config_file</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dirty="0" err="1">
                <a:solidFill>
                  <a:schemeClr val="accent5">
                    <a:lumMod val="40000"/>
                    <a:lumOff val="60000"/>
                  </a:schemeClr>
                </a:solidFill>
              </a:rPr>
              <a:t>cfg.DATASETS.TRAIN</a:t>
            </a:r>
            <a:r>
              <a:rPr lang="en-US" sz="1400" dirty="0">
                <a:solidFill>
                  <a:schemeClr val="accent5">
                    <a:lumMod val="40000"/>
                    <a:lumOff val="60000"/>
                  </a:schemeClr>
                </a:solidFill>
              </a:rPr>
              <a:t> = (</a:t>
            </a:r>
            <a:r>
              <a:rPr lang="en-US" sz="1400" dirty="0" err="1">
                <a:solidFill>
                  <a:schemeClr val="accent5">
                    <a:lumMod val="40000"/>
                    <a:lumOff val="60000"/>
                  </a:schemeClr>
                </a:solidFill>
              </a:rPr>
              <a:t>trainingset_name</a:t>
            </a:r>
            <a:r>
              <a:rPr lang="en-US" sz="1400" dirty="0">
                <a:solidFill>
                  <a:schemeClr val="accent5">
                    <a:lumMod val="40000"/>
                    <a:lumOff val="60000"/>
                  </a:schemeClr>
                </a:solidFill>
              </a:rPr>
              <a:t>,)</a:t>
            </a:r>
          </a:p>
          <a:p>
            <a:pPr lvl="1" algn="just">
              <a:buFont typeface="Courier New" panose="02070309020205020404" pitchFamily="49" charset="0"/>
              <a:buChar char="o"/>
            </a:pPr>
            <a:r>
              <a:rPr lang="en-US" sz="1400" dirty="0" err="1">
                <a:solidFill>
                  <a:schemeClr val="accent5">
                    <a:lumMod val="40000"/>
                    <a:lumOff val="60000"/>
                  </a:schemeClr>
                </a:solidFill>
              </a:rPr>
              <a:t>cfg.DATALOADER.NUM_WORKERS</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cfg.INPUT.MIN_SIZE_TRAIN</a:t>
            </a:r>
            <a:r>
              <a:rPr lang="en-US" sz="1400" dirty="0">
                <a:solidFill>
                  <a:schemeClr val="accent5">
                    <a:lumMod val="40000"/>
                    <a:lumOff val="60000"/>
                  </a:schemeClr>
                </a:solidFill>
              </a:rPr>
              <a:t> = (700, 700) </a:t>
            </a:r>
          </a:p>
          <a:p>
            <a:pPr lvl="1" algn="just">
              <a:buFont typeface="Courier New" panose="02070309020205020404" pitchFamily="49" charset="0"/>
              <a:buChar char="o"/>
            </a:pPr>
            <a:r>
              <a:rPr lang="en-US" sz="1400" dirty="0" err="1">
                <a:solidFill>
                  <a:schemeClr val="accent5">
                    <a:lumMod val="40000"/>
                    <a:lumOff val="60000"/>
                  </a:schemeClr>
                </a:solidFill>
              </a:rPr>
              <a:t>cfg.INPUT.MAX_SIZE_TRAIN</a:t>
            </a:r>
            <a:r>
              <a:rPr lang="en-US" sz="1400" dirty="0">
                <a:solidFill>
                  <a:schemeClr val="accent5">
                    <a:lumMod val="40000"/>
                    <a:lumOff val="60000"/>
                  </a:schemeClr>
                </a:solidFill>
              </a:rPr>
              <a:t> = 700</a:t>
            </a:r>
          </a:p>
          <a:p>
            <a:pPr lvl="1" algn="just">
              <a:buFont typeface="Courier New" panose="02070309020205020404" pitchFamily="49" charset="0"/>
              <a:buChar char="o"/>
            </a:pPr>
            <a:r>
              <a:rPr lang="en-US" sz="1400" dirty="0" err="1">
                <a:solidFill>
                  <a:schemeClr val="accent5">
                    <a:lumMod val="40000"/>
                    <a:lumOff val="60000"/>
                  </a:schemeClr>
                </a:solidFill>
              </a:rPr>
              <a:t>cfg.INPUT.MASK_FORMAT</a:t>
            </a:r>
            <a:r>
              <a:rPr lang="en-US" sz="1400" dirty="0">
                <a:solidFill>
                  <a:schemeClr val="accent5">
                    <a:lumMod val="40000"/>
                    <a:lumOff val="60000"/>
                  </a:schemeClr>
                </a:solidFill>
              </a:rPr>
              <a:t> = "bitmask“</a:t>
            </a:r>
          </a:p>
          <a:p>
            <a:pPr lvl="1" algn="just">
              <a:buFont typeface="Courier New" panose="02070309020205020404" pitchFamily="49" charset="0"/>
              <a:buChar char="o"/>
            </a:pPr>
            <a:r>
              <a:rPr lang="en-US" sz="1400" dirty="0" err="1">
                <a:solidFill>
                  <a:schemeClr val="accent5">
                    <a:lumMod val="40000"/>
                    <a:lumOff val="60000"/>
                  </a:schemeClr>
                </a:solidFill>
              </a:rPr>
              <a:t>cfg.SOLVER.IMS_PER_BATCH</a:t>
            </a:r>
            <a:r>
              <a:rPr lang="en-US" sz="1400" dirty="0">
                <a:solidFill>
                  <a:schemeClr val="accent5">
                    <a:lumMod val="40000"/>
                    <a:lumOff val="60000"/>
                  </a:schemeClr>
                </a:solidFill>
              </a:rPr>
              <a:t> = 8</a:t>
            </a:r>
          </a:p>
          <a:p>
            <a:pPr lvl="1" algn="just">
              <a:buFont typeface="Courier New" panose="02070309020205020404" pitchFamily="49" charset="0"/>
              <a:buChar char="o"/>
            </a:pPr>
            <a:r>
              <a:rPr lang="en-US" sz="1400" dirty="0" err="1">
                <a:solidFill>
                  <a:schemeClr val="accent5">
                    <a:lumMod val="40000"/>
                    <a:lumOff val="60000"/>
                  </a:schemeClr>
                </a:solidFill>
              </a:rPr>
              <a:t>cfg.SOLVER.BASE_LR</a:t>
            </a:r>
            <a:r>
              <a:rPr lang="en-US" sz="1400" dirty="0">
                <a:solidFill>
                  <a:schemeClr val="accent5">
                    <a:lumMod val="40000"/>
                    <a:lumOff val="60000"/>
                  </a:schemeClr>
                </a:solidFill>
              </a:rPr>
              <a:t> = 0.1</a:t>
            </a:r>
          </a:p>
          <a:p>
            <a:pPr lvl="1" algn="just">
              <a:buFont typeface="Courier New" panose="02070309020205020404" pitchFamily="49" charset="0"/>
              <a:buChar char="o"/>
            </a:pPr>
            <a:r>
              <a:rPr lang="en-US" sz="1400" dirty="0" err="1">
                <a:solidFill>
                  <a:schemeClr val="accent5">
                    <a:lumMod val="40000"/>
                    <a:lumOff val="60000"/>
                  </a:schemeClr>
                </a:solidFill>
              </a:rPr>
              <a:t>cfg.SOLVER.MAX_ITER</a:t>
            </a:r>
            <a:r>
              <a:rPr lang="en-US" sz="1400" dirty="0">
                <a:solidFill>
                  <a:schemeClr val="accent5">
                    <a:lumMod val="40000"/>
                    <a:lumOff val="60000"/>
                  </a:schemeClr>
                </a:solidFill>
              </a:rPr>
              <a:t> = 10000</a:t>
            </a:r>
          </a:p>
          <a:p>
            <a:pPr lvl="1" algn="just">
              <a:buFont typeface="Courier New" panose="02070309020205020404" pitchFamily="49" charset="0"/>
              <a:buChar char="o"/>
            </a:pPr>
            <a:r>
              <a:rPr lang="en-US" sz="1400" dirty="0" err="1">
                <a:solidFill>
                  <a:schemeClr val="accent5">
                    <a:lumMod val="40000"/>
                    <a:lumOff val="60000"/>
                  </a:schemeClr>
                </a:solidFill>
              </a:rPr>
              <a:t>cfg.SOLVER.STEPS</a:t>
            </a:r>
            <a:r>
              <a:rPr lang="en-US" sz="1400" dirty="0">
                <a:solidFill>
                  <a:schemeClr val="accent5">
                    <a:lumMod val="40000"/>
                    <a:lumOff val="60000"/>
                  </a:schemeClr>
                </a:solidFill>
              </a:rPr>
              <a:t> = [1000, 5000]</a:t>
            </a:r>
          </a:p>
          <a:p>
            <a:pPr lvl="1" algn="just">
              <a:buFont typeface="Courier New" panose="02070309020205020404" pitchFamily="49" charset="0"/>
              <a:buChar char="o"/>
            </a:pPr>
            <a:r>
              <a:rPr lang="en-US" sz="1400" dirty="0" err="1">
                <a:solidFill>
                  <a:schemeClr val="accent5">
                    <a:lumMod val="40000"/>
                    <a:lumOff val="60000"/>
                  </a:schemeClr>
                </a:solidFill>
              </a:rPr>
              <a:t>cfg.MODEL.ROI_HEADS.BATCH_SIZE_PER_IMAGE</a:t>
            </a:r>
            <a:r>
              <a:rPr lang="en-US" sz="1400" dirty="0">
                <a:solidFill>
                  <a:schemeClr val="accent5">
                    <a:lumMod val="40000"/>
                    <a:lumOff val="60000"/>
                  </a:schemeClr>
                </a:solidFill>
              </a:rPr>
              <a:t> = 256</a:t>
            </a:r>
          </a:p>
          <a:p>
            <a:pPr lvl="1" algn="just">
              <a:buFont typeface="Courier New" panose="02070309020205020404" pitchFamily="49" charset="0"/>
              <a:buChar char="o"/>
            </a:pPr>
            <a:r>
              <a:rPr lang="pt-BR" sz="1400" dirty="0">
                <a:solidFill>
                  <a:schemeClr val="accent5">
                    <a:lumMod val="40000"/>
                    <a:lumOff val="60000"/>
                  </a:schemeClr>
                </a:solidFill>
              </a:rPr>
              <a:t>cfg.MODEL.ROI_HEADS.NUM_CLASSES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pt-BR" sz="1400" dirty="0">
                <a:solidFill>
                  <a:schemeClr val="accent5">
                    <a:lumMod val="40000"/>
                    <a:lumOff val="60000"/>
                  </a:schemeClr>
                </a:solidFill>
              </a:rPr>
              <a:t>cfg.MODEL.SEM_SEG_HEAD.NUM_CLASSES = 4</a:t>
            </a:r>
            <a:endParaRPr lang="en-US" sz="1400" dirty="0">
              <a:solidFill>
                <a:schemeClr val="accent5">
                  <a:lumMod val="40000"/>
                  <a:lumOff val="60000"/>
                </a:schemeClr>
              </a:solidFill>
            </a:endParaRPr>
          </a:p>
          <a:p>
            <a:pPr lvl="1" algn="just">
              <a:buFont typeface="Courier New" panose="02070309020205020404" pitchFamily="49" charset="0"/>
              <a:buChar char="o"/>
            </a:pPr>
            <a:r>
              <a:rPr lang="en-US" sz="1400" dirty="0" err="1">
                <a:solidFill>
                  <a:schemeClr val="accent5">
                    <a:lumMod val="40000"/>
                    <a:lumOff val="60000"/>
                  </a:schemeClr>
                </a:solidFill>
              </a:rPr>
              <a:t>cfg.MODEL.WEIGHTS</a:t>
            </a:r>
            <a:r>
              <a:rPr lang="en-US" sz="1400" dirty="0">
                <a:solidFill>
                  <a:schemeClr val="accent5">
                    <a:lumMod val="40000"/>
                    <a:lumOff val="60000"/>
                  </a:schemeClr>
                </a:solidFill>
              </a:rPr>
              <a:t> = </a:t>
            </a:r>
            <a:r>
              <a:rPr lang="en-US" sz="1400" dirty="0" err="1">
                <a:solidFill>
                  <a:schemeClr val="accent5">
                    <a:lumMod val="40000"/>
                    <a:lumOff val="60000"/>
                  </a:schemeClr>
                </a:solidFill>
              </a:rPr>
              <a:t>model_zoo.get_checkpoint_url</a:t>
            </a:r>
            <a:r>
              <a:rPr lang="en-US" sz="1400" dirty="0">
                <a:solidFill>
                  <a:schemeClr val="accent5">
                    <a:lumMod val="40000"/>
                    <a:lumOff val="60000"/>
                  </a:schemeClr>
                </a:solidFill>
              </a:rPr>
              <a:t>(("COCO-</a:t>
            </a:r>
            <a:r>
              <a:rPr lang="en-US" sz="1400" dirty="0" err="1">
                <a:solidFill>
                  <a:schemeClr val="accent5">
                    <a:lumMod val="40000"/>
                    <a:lumOff val="60000"/>
                  </a:schemeClr>
                </a:solidFill>
              </a:rPr>
              <a:t>InstanceSegmentation</a:t>
            </a:r>
            <a:r>
              <a:rPr lang="en-US" sz="1400" dirty="0">
                <a:solidFill>
                  <a:schemeClr val="accent5">
                    <a:lumMod val="40000"/>
                    <a:lumOff val="60000"/>
                  </a:schemeClr>
                </a:solidFill>
              </a:rPr>
              <a:t>/mask_rcnn_X_101_32x8d_FPN_3x.yaml")</a:t>
            </a:r>
          </a:p>
          <a:p>
            <a:pPr lvl="1" algn="just">
              <a:buFont typeface="Courier New" panose="02070309020205020404" pitchFamily="49" charset="0"/>
              <a:buChar char="o"/>
            </a:pPr>
            <a:r>
              <a:rPr lang="en-US" sz="1400" b="1" dirty="0">
                <a:solidFill>
                  <a:schemeClr val="tx1"/>
                </a:solidFill>
              </a:rPr>
              <a:t>trainer = </a:t>
            </a:r>
            <a:r>
              <a:rPr lang="en-US" sz="1400" b="1" dirty="0" err="1">
                <a:solidFill>
                  <a:schemeClr val="tx1"/>
                </a:solidFill>
              </a:rPr>
              <a:t>DefaultTrainer</a:t>
            </a:r>
            <a:r>
              <a:rPr lang="en-US" sz="1400" b="1" dirty="0">
                <a:solidFill>
                  <a:schemeClr val="tx1"/>
                </a:solidFill>
              </a:rPr>
              <a:t>(</a:t>
            </a:r>
            <a:r>
              <a:rPr lang="en-US" sz="1400" b="1" dirty="0" err="1">
                <a:solidFill>
                  <a:schemeClr val="tx1"/>
                </a:solidFill>
              </a:rPr>
              <a:t>cfg</a:t>
            </a:r>
            <a:r>
              <a:rPr lang="en-US" sz="1400" b="1" dirty="0">
                <a:solidFill>
                  <a:schemeClr val="tx1"/>
                </a:solidFill>
              </a:rPr>
              <a:t>)</a:t>
            </a:r>
            <a:endParaRPr lang="it-IT" sz="1400" b="1" dirty="0">
              <a:solidFill>
                <a:schemeClr val="tx1"/>
              </a:solidFill>
            </a:endParaRPr>
          </a:p>
        </p:txBody>
      </p:sp>
      <p:grpSp>
        <p:nvGrpSpPr>
          <p:cNvPr id="19" name="Gruppo 18">
            <a:extLst>
              <a:ext uri="{FF2B5EF4-FFF2-40B4-BE49-F238E27FC236}">
                <a16:creationId xmlns:a16="http://schemas.microsoft.com/office/drawing/2014/main" id="{BEACE714-9FB5-DC59-5E7E-9BF1E2338ADF}"/>
              </a:ext>
            </a:extLst>
          </p:cNvPr>
          <p:cNvGrpSpPr/>
          <p:nvPr/>
        </p:nvGrpSpPr>
        <p:grpSpPr>
          <a:xfrm>
            <a:off x="3587496" y="3587114"/>
            <a:ext cx="7278623" cy="1823083"/>
            <a:chOff x="3578352" y="3532250"/>
            <a:chExt cx="7278623" cy="1823083"/>
          </a:xfrm>
        </p:grpSpPr>
        <p:cxnSp>
          <p:nvCxnSpPr>
            <p:cNvPr id="9" name="Connettore curvo 8">
              <a:extLst>
                <a:ext uri="{FF2B5EF4-FFF2-40B4-BE49-F238E27FC236}">
                  <a16:creationId xmlns:a16="http://schemas.microsoft.com/office/drawing/2014/main" id="{5180D439-0CEB-0F53-96A1-D1CB38993073}"/>
                </a:ext>
              </a:extLst>
            </p:cNvPr>
            <p:cNvCxnSpPr>
              <a:cxnSpLocks/>
            </p:cNvCxnSpPr>
            <p:nvPr/>
          </p:nvCxnSpPr>
          <p:spPr>
            <a:xfrm rot="10800000" flipV="1">
              <a:off x="3578352" y="4120132"/>
              <a:ext cx="2912364" cy="1235201"/>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60DAF63C-818F-F90A-3AA1-148FC5C52902}"/>
                </a:ext>
              </a:extLst>
            </p:cNvPr>
            <p:cNvSpPr/>
            <p:nvPr/>
          </p:nvSpPr>
          <p:spPr>
            <a:xfrm>
              <a:off x="6490716" y="3532250"/>
              <a:ext cx="4366259" cy="1205483"/>
            </a:xfrm>
            <a:prstGeom prst="roundRect">
              <a:avLst/>
            </a:prstGeom>
            <a:gradFill flip="none" rotWithShape="1">
              <a:gsLst>
                <a:gs pos="0">
                  <a:srgbClr val="DA5545">
                    <a:tint val="66000"/>
                    <a:satMod val="160000"/>
                  </a:srgbClr>
                </a:gs>
                <a:gs pos="50000">
                  <a:srgbClr val="DA5545">
                    <a:tint val="44500"/>
                    <a:satMod val="160000"/>
                  </a:srgbClr>
                </a:gs>
                <a:gs pos="100000">
                  <a:srgbClr val="DA5545">
                    <a:tint val="23500"/>
                    <a:satMod val="160000"/>
                  </a:srgb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Crea un oggetto </a:t>
              </a:r>
              <a:r>
                <a:rPr lang="it-IT" sz="1600" dirty="0" err="1">
                  <a:solidFill>
                    <a:schemeClr val="tx1"/>
                  </a:solidFill>
                </a:rPr>
                <a:t>DefaultTrainer</a:t>
              </a:r>
              <a:r>
                <a:rPr lang="it-IT" sz="1600" dirty="0">
                  <a:solidFill>
                    <a:schemeClr val="tx1"/>
                  </a:solidFill>
                </a:rPr>
                <a:t>, un </a:t>
              </a:r>
              <a:r>
                <a:rPr lang="it-IT" sz="1600" dirty="0" err="1">
                  <a:solidFill>
                    <a:schemeClr val="tx1"/>
                  </a:solidFill>
                </a:rPr>
                <a:t>helper</a:t>
              </a:r>
              <a:r>
                <a:rPr lang="it-IT" sz="1600" dirty="0">
                  <a:solidFill>
                    <a:schemeClr val="tx1"/>
                  </a:solidFill>
                </a:rPr>
                <a:t> di Detectron2 per gestire l’addestramento in maniera automatizzata considerando i parametri specificati nell’</a:t>
              </a:r>
              <a:r>
                <a:rPr lang="it-IT" sz="1600" dirty="0" err="1">
                  <a:solidFill>
                    <a:schemeClr val="tx1"/>
                  </a:solidFill>
                </a:rPr>
                <a:t>instanza</a:t>
              </a:r>
              <a:r>
                <a:rPr lang="it-IT" sz="1600" dirty="0">
                  <a:solidFill>
                    <a:schemeClr val="tx1"/>
                  </a:solidFill>
                </a:rPr>
                <a:t> di configurazione</a:t>
              </a:r>
              <a:endParaRPr lang="en-US" sz="1600" dirty="0">
                <a:solidFill>
                  <a:schemeClr val="tx1"/>
                </a:solidFill>
              </a:endParaRPr>
            </a:p>
          </p:txBody>
        </p:sp>
      </p:grpSp>
    </p:spTree>
    <p:extLst>
      <p:ext uri="{BB962C8B-B14F-4D97-AF65-F5344CB8AC3E}">
        <p14:creationId xmlns:p14="http://schemas.microsoft.com/office/powerpoint/2010/main" val="663626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B535-52A8-E228-6C2D-5599D3A6B2AF}"/>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18139AA4-B4E3-5882-7AA5-6222917D6FF9}"/>
              </a:ext>
            </a:extLst>
          </p:cNvPr>
          <p:cNvSpPr>
            <a:spLocks noGrp="1"/>
          </p:cNvSpPr>
          <p:nvPr>
            <p:ph type="title"/>
          </p:nvPr>
        </p:nvSpPr>
        <p:spPr>
          <a:xfrm>
            <a:off x="1097280" y="286603"/>
            <a:ext cx="7991856" cy="1450757"/>
          </a:xfrm>
        </p:spPr>
        <p:txBody>
          <a:bodyPr/>
          <a:lstStyle/>
          <a:p>
            <a:r>
              <a:rPr lang="it-IT" sz="4000" b="1" dirty="0">
                <a:solidFill>
                  <a:schemeClr val="tx1"/>
                </a:solidFill>
                <a:latin typeface="Times New Roman" panose="02020603050405020304" pitchFamily="18" charset="0"/>
                <a:cs typeface="Times New Roman" panose="02020603050405020304" pitchFamily="18" charset="0"/>
              </a:rPr>
              <a:t>Model training</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AE108A9E-263C-E98B-194D-CEB1C6407140}"/>
              </a:ext>
            </a:extLst>
          </p:cNvPr>
          <p:cNvSpPr>
            <a:spLocks noGrp="1" noChangeArrowheads="1"/>
          </p:cNvSpPr>
          <p:nvPr>
            <p:ph idx="1"/>
          </p:nvPr>
        </p:nvSpPr>
        <p:spPr bwMode="auto">
          <a:xfrm>
            <a:off x="1097280" y="1821806"/>
            <a:ext cx="10035776"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09:20:12 d2.data.datasets.coco]: </a:t>
            </a:r>
            <a:r>
              <a:rPr kumimoji="0" lang="en-US" altLang="en-US" sz="1300" b="0" i="0" u="none" strike="noStrike" cap="none" normalizeH="0" baseline="0" dirty="0">
                <a:ln>
                  <a:noFill/>
                </a:ln>
                <a:solidFill>
                  <a:schemeClr val="tx1"/>
                </a:solidFill>
                <a:effectLst/>
                <a:latin typeface="Arial Unicode MS"/>
              </a:rPr>
              <a:t>Loaded 5052 images in COCO format from ./working/</a:t>
            </a:r>
            <a:r>
              <a:rPr kumimoji="0" lang="en-US" altLang="en-US" sz="1300" b="0" i="0" u="none" strike="noStrike" cap="none" normalizeH="0" baseline="0" dirty="0" err="1">
                <a:ln>
                  <a:noFill/>
                </a:ln>
                <a:solidFill>
                  <a:schemeClr val="tx1"/>
                </a:solidFill>
                <a:effectLst/>
                <a:latin typeface="Arial Unicode MS"/>
              </a:rPr>
              <a:t>ttpla</a:t>
            </a:r>
            <a:r>
              <a:rPr kumimoji="0" lang="en-US" altLang="en-US" sz="1300" b="0" i="0" u="none" strike="noStrike" cap="none" normalizeH="0" baseline="0" dirty="0">
                <a:ln>
                  <a:noFill/>
                </a:ln>
                <a:solidFill>
                  <a:schemeClr val="tx1"/>
                </a:solidFill>
                <a:effectLst/>
                <a:latin typeface="Arial Unicode MS"/>
              </a:rPr>
              <a:t>-dataset-augmented/</a:t>
            </a:r>
            <a:r>
              <a:rPr kumimoji="0" lang="en-US" altLang="en-US" sz="1300" b="0" i="0" u="none" strike="noStrike" cap="none" normalizeH="0" baseline="0" dirty="0" err="1">
                <a:ln>
                  <a:noFill/>
                </a:ln>
                <a:solidFill>
                  <a:schemeClr val="tx1"/>
                </a:solidFill>
                <a:effectLst/>
                <a:latin typeface="Arial Unicode MS"/>
              </a:rPr>
              <a:t>trainingset</a:t>
            </a:r>
            <a:r>
              <a:rPr kumimoji="0" lang="en-US" altLang="en-US" sz="1300" b="0" i="0" u="none" strike="noStrike" cap="none" normalizeH="0" baseline="0" dirty="0">
                <a:ln>
                  <a:noFill/>
                </a:ln>
                <a:solidFill>
                  <a:schemeClr val="tx1"/>
                </a:solidFill>
                <a:effectLst/>
                <a:latin typeface="Arial Unicode MS"/>
              </a:rPr>
              <a:t>/</a:t>
            </a:r>
            <a:r>
              <a:rPr kumimoji="0" lang="en-US" altLang="en-US" sz="1300" b="0" i="0" u="none" strike="noStrike" cap="none" normalizeH="0" baseline="0" dirty="0" err="1">
                <a:ln>
                  <a:noFill/>
                </a:ln>
                <a:solidFill>
                  <a:schemeClr val="tx1"/>
                </a:solidFill>
                <a:effectLst/>
                <a:latin typeface="Arial Unicode MS"/>
              </a:rPr>
              <a:t>train.json</a:t>
            </a:r>
            <a:endParaRPr kumimoji="0" lang="en-US" altLang="en-US" sz="1300" b="0" i="0" u="none" strike="noStrike" cap="none" normalizeH="0" baseline="0" dirty="0">
              <a:ln>
                <a:noFill/>
              </a:ln>
              <a:solidFill>
                <a:schemeClr val="tx1"/>
              </a:solidFill>
              <a:effectLst/>
              <a:latin typeface="Arial Unicode MS"/>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09:20:12 d2.data.build]: </a:t>
            </a:r>
            <a:r>
              <a:rPr kumimoji="0" lang="en-US" altLang="en-US" sz="1300" b="0" i="0" u="none" strike="noStrike" cap="none" normalizeH="0" baseline="0" dirty="0">
                <a:ln>
                  <a:noFill/>
                </a:ln>
                <a:solidFill>
                  <a:schemeClr val="tx1"/>
                </a:solidFill>
                <a:effectLst/>
                <a:latin typeface="Arial Unicode MS"/>
              </a:rPr>
              <a:t>Removed 0 images with no usable annotations. 5052 images left.</a:t>
            </a:r>
          </a:p>
          <a:p>
            <a:pPr marL="0" indent="0" algn="just" eaLnBrk="0" fontAlgn="base" hangingPunct="0">
              <a:lnSpc>
                <a:spcPct val="100000"/>
              </a:lnSpc>
              <a:spcBef>
                <a:spcPct val="0"/>
              </a:spcBef>
              <a:spcAft>
                <a:spcPct val="0"/>
              </a:spcAft>
              <a:buClrTx/>
              <a:buSzTx/>
              <a:buNone/>
            </a:pPr>
            <a:r>
              <a:rPr kumimoji="0" lang="en-US" altLang="en-US" sz="1300" b="0" i="0" u="none" strike="noStrike" cap="none" normalizeH="0" baseline="0" dirty="0">
                <a:ln>
                  <a:noFill/>
                </a:ln>
                <a:solidFill>
                  <a:srgbClr val="00A250"/>
                </a:solidFill>
                <a:effectLst/>
                <a:latin typeface="Arial Unicode MS"/>
              </a:rPr>
              <a:t>[10/31 09:20:12 d2.data.build]: </a:t>
            </a:r>
            <a:r>
              <a:rPr kumimoji="0" lang="en-US" altLang="en-US" sz="1300" b="0" i="0" u="none" strike="noStrike" cap="none" normalizeH="0" baseline="0" dirty="0">
                <a:ln>
                  <a:noFill/>
                </a:ln>
                <a:solidFill>
                  <a:schemeClr val="tx1"/>
                </a:solidFill>
                <a:effectLst/>
                <a:latin typeface="Arial Unicode MS"/>
              </a:rPr>
              <a:t>Distribution of instances among all 4 categories:</a:t>
            </a:r>
            <a:r>
              <a:rPr kumimoji="0" lang="en-US" altLang="en-US" sz="1300" b="0" i="0" u="none" strike="noStrike" cap="none" normalizeH="0" baseline="0" dirty="0">
                <a:ln>
                  <a:noFill/>
                </a:ln>
                <a:solidFill>
                  <a:schemeClr val="tx1"/>
                </a:solidFill>
                <a:effectLst/>
              </a:rPr>
              <a:t> </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tx1"/>
                </a:solidFill>
                <a:effectLst/>
                <a:latin typeface="Arial Unicode MS"/>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09:20:40 d2.utils.events]: </a:t>
            </a:r>
            <a:r>
              <a:rPr kumimoji="0" lang="en-US" altLang="en-US" sz="1300" b="0" i="0" u="none" strike="noStrike" cap="none" normalizeH="0" baseline="0" dirty="0">
                <a:ln>
                  <a:noFill/>
                </a:ln>
                <a:solidFill>
                  <a:schemeClr val="tx1"/>
                </a:solidFill>
                <a:effectLst/>
                <a:latin typeface="Arial Unicode MS"/>
              </a:rPr>
              <a:t>eta: 2:27:15 </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19 </a:t>
            </a:r>
            <a:r>
              <a:rPr kumimoji="0" lang="en-US" altLang="en-US" sz="1300" b="0" i="0" u="none" strike="noStrike" cap="none" normalizeH="0" baseline="0" dirty="0" err="1">
                <a:ln>
                  <a:noFill/>
                </a:ln>
                <a:solidFill>
                  <a:schemeClr val="tx1"/>
                </a:solidFill>
                <a:effectLst/>
                <a:latin typeface="Arial Unicode MS"/>
              </a:rPr>
              <a:t>total_loss</a:t>
            </a:r>
            <a:r>
              <a:rPr kumimoji="0" lang="en-US" altLang="en-US" sz="1300" b="0" i="0" u="none" strike="noStrike" cap="none" normalizeH="0" baseline="0" dirty="0">
                <a:ln>
                  <a:noFill/>
                </a:ln>
                <a:solidFill>
                  <a:schemeClr val="tx1"/>
                </a:solidFill>
                <a:effectLst/>
                <a:latin typeface="Arial Unicode MS"/>
              </a:rPr>
              <a:t>: 3.112 </a:t>
            </a:r>
            <a:r>
              <a:rPr kumimoji="0" lang="en-US" altLang="en-US" sz="1300" b="0" i="0" u="none" strike="noStrike" cap="none" normalizeH="0" baseline="0" dirty="0" err="1">
                <a:ln>
                  <a:noFill/>
                </a:ln>
                <a:solidFill>
                  <a:schemeClr val="tx1"/>
                </a:solidFill>
                <a:effectLst/>
                <a:latin typeface="Arial Unicode MS"/>
              </a:rPr>
              <a:t>loss_cls</a:t>
            </a:r>
            <a:r>
              <a:rPr kumimoji="0" lang="en-US" altLang="en-US" sz="1300" b="0" i="0" u="none" strike="noStrike" cap="none" normalizeH="0" baseline="0" dirty="0">
                <a:ln>
                  <a:noFill/>
                </a:ln>
                <a:solidFill>
                  <a:schemeClr val="tx1"/>
                </a:solidFill>
                <a:effectLst/>
                <a:latin typeface="Arial Unicode MS"/>
              </a:rPr>
              <a:t>: 1.033 </a:t>
            </a:r>
            <a:r>
              <a:rPr kumimoji="0" lang="en-US" altLang="en-US" sz="1300" b="0" i="0" u="none" strike="noStrike" cap="none" normalizeH="0" baseline="0" dirty="0" err="1">
                <a:ln>
                  <a:noFill/>
                </a:ln>
                <a:solidFill>
                  <a:schemeClr val="tx1"/>
                </a:solidFill>
                <a:effectLst/>
                <a:latin typeface="Arial Unicode MS"/>
              </a:rPr>
              <a:t>loss_box_reg</a:t>
            </a:r>
            <a:r>
              <a:rPr kumimoji="0" lang="en-US" altLang="en-US" sz="1300" b="0" i="0" u="none" strike="noStrike" cap="none" normalizeH="0" baseline="0" dirty="0">
                <a:ln>
                  <a:noFill/>
                </a:ln>
                <a:solidFill>
                  <a:schemeClr val="tx1"/>
                </a:solidFill>
                <a:effectLst/>
                <a:latin typeface="Arial Unicode MS"/>
              </a:rPr>
              <a:t>: 0.424 </a:t>
            </a:r>
            <a:r>
              <a:rPr kumimoji="0" lang="en-US" altLang="en-US" sz="1300" b="0" i="0" u="none" strike="noStrike" cap="none" normalizeH="0" baseline="0" dirty="0" err="1">
                <a:ln>
                  <a:noFill/>
                </a:ln>
                <a:solidFill>
                  <a:schemeClr val="tx1"/>
                </a:solidFill>
                <a:effectLst/>
                <a:latin typeface="Arial Unicode MS"/>
              </a:rPr>
              <a:t>loss_mask</a:t>
            </a:r>
            <a:r>
              <a:rPr kumimoji="0" lang="en-US" altLang="en-US" sz="1300" b="0" i="0" u="none" strike="noStrike" cap="none" normalizeH="0" baseline="0" dirty="0">
                <a:ln>
                  <a:noFill/>
                </a:ln>
                <a:solidFill>
                  <a:schemeClr val="tx1"/>
                </a:solidFill>
                <a:effectLst/>
                <a:latin typeface="Arial Unicode MS"/>
              </a:rPr>
              <a:t>: 0.5884 </a:t>
            </a:r>
            <a:r>
              <a:rPr kumimoji="0" lang="en-US" altLang="en-US" sz="1300" b="0" i="0" u="none" strike="noStrike" cap="none" normalizeH="0" baseline="0" dirty="0" err="1">
                <a:ln>
                  <a:noFill/>
                </a:ln>
                <a:solidFill>
                  <a:schemeClr val="tx1"/>
                </a:solidFill>
                <a:effectLst/>
                <a:latin typeface="Arial Unicode MS"/>
              </a:rPr>
              <a:t>loss_rpn_cls</a:t>
            </a:r>
            <a:r>
              <a:rPr kumimoji="0" lang="en-US" altLang="en-US" sz="1300" b="0" i="0" u="none" strike="noStrike" cap="none" normalizeH="0" baseline="0" dirty="0">
                <a:ln>
                  <a:noFill/>
                </a:ln>
                <a:solidFill>
                  <a:schemeClr val="tx1"/>
                </a:solidFill>
                <a:effectLst/>
                <a:latin typeface="Arial Unicode MS"/>
              </a:rPr>
              <a:t>: 0.5819 </a:t>
            </a:r>
            <a:r>
              <a:rPr kumimoji="0" lang="en-US" altLang="en-US" sz="1300" b="0" i="0" u="none" strike="noStrike" cap="none" normalizeH="0" baseline="0" dirty="0" err="1">
                <a:ln>
                  <a:noFill/>
                </a:ln>
                <a:solidFill>
                  <a:schemeClr val="tx1"/>
                </a:solidFill>
                <a:effectLst/>
                <a:latin typeface="Arial Unicode MS"/>
              </a:rPr>
              <a:t>loss_rpn_loc</a:t>
            </a:r>
            <a:r>
              <a:rPr kumimoji="0" lang="en-US" altLang="en-US" sz="1300" b="0" i="0" u="none" strike="noStrike" cap="none" normalizeH="0" baseline="0" dirty="0">
                <a:ln>
                  <a:noFill/>
                </a:ln>
                <a:solidFill>
                  <a:schemeClr val="tx1"/>
                </a:solidFill>
                <a:effectLst/>
                <a:latin typeface="Arial Unicode MS"/>
              </a:rPr>
              <a:t>: 0.3793 time: 0.8848 </a:t>
            </a:r>
            <a:r>
              <a:rPr kumimoji="0" lang="en-US" altLang="en-US" sz="1300" b="0" i="0" u="none" strike="noStrike" cap="none" normalizeH="0" baseline="0" dirty="0" err="1">
                <a:ln>
                  <a:noFill/>
                </a:ln>
                <a:solidFill>
                  <a:schemeClr val="tx1"/>
                </a:solidFill>
                <a:effectLst/>
                <a:latin typeface="Arial Unicode MS"/>
              </a:rPr>
              <a:t>last_time</a:t>
            </a:r>
            <a:r>
              <a:rPr kumimoji="0" lang="en-US" altLang="en-US" sz="1300" b="0" i="0" u="none" strike="noStrike" cap="none" normalizeH="0" baseline="0" dirty="0">
                <a:ln>
                  <a:noFill/>
                </a:ln>
                <a:solidFill>
                  <a:schemeClr val="tx1"/>
                </a:solidFill>
                <a:effectLst/>
                <a:latin typeface="Arial Unicode MS"/>
              </a:rPr>
              <a:t>: 0.9015 </a:t>
            </a:r>
            <a:r>
              <a:rPr kumimoji="0" lang="en-US" altLang="en-US" sz="1300" b="0" i="0" u="none" strike="noStrike" cap="none" normalizeH="0" baseline="0" dirty="0" err="1">
                <a:ln>
                  <a:noFill/>
                </a:ln>
                <a:solidFill>
                  <a:schemeClr val="tx1"/>
                </a:solidFill>
                <a:effectLst/>
                <a:latin typeface="Arial Unicode MS"/>
              </a:rPr>
              <a:t>data_time</a:t>
            </a:r>
            <a:r>
              <a:rPr kumimoji="0" lang="en-US" altLang="en-US" sz="1300" b="0" i="0" u="none" strike="noStrike" cap="none" normalizeH="0" baseline="0" dirty="0">
                <a:ln>
                  <a:noFill/>
                </a:ln>
                <a:solidFill>
                  <a:schemeClr val="tx1"/>
                </a:solidFill>
                <a:effectLst/>
                <a:latin typeface="Arial Unicode MS"/>
              </a:rPr>
              <a:t>: 0.0898 </a:t>
            </a:r>
            <a:r>
              <a:rPr kumimoji="0" lang="en-US" altLang="en-US" sz="1300" b="0" i="0" u="none" strike="noStrike" cap="none" normalizeH="0" baseline="0" dirty="0" err="1">
                <a:ln>
                  <a:noFill/>
                </a:ln>
                <a:solidFill>
                  <a:schemeClr val="tx1"/>
                </a:solidFill>
                <a:effectLst/>
                <a:latin typeface="Arial Unicode MS"/>
              </a:rPr>
              <a:t>last_data_time</a:t>
            </a:r>
            <a:r>
              <a:rPr kumimoji="0" lang="en-US" altLang="en-US" sz="1300" b="0" i="0" u="none" strike="noStrike" cap="none" normalizeH="0" baseline="0" dirty="0">
                <a:ln>
                  <a:noFill/>
                </a:ln>
                <a:solidFill>
                  <a:schemeClr val="tx1"/>
                </a:solidFill>
                <a:effectLst/>
                <a:latin typeface="Arial Unicode MS"/>
              </a:rPr>
              <a:t>: 0.0185 </a:t>
            </a:r>
            <a:r>
              <a:rPr kumimoji="0" lang="en-US" altLang="en-US" sz="1300" b="0" i="0" u="none" strike="noStrike" cap="none" normalizeH="0" baseline="0" dirty="0" err="1">
                <a:ln>
                  <a:noFill/>
                </a:ln>
                <a:solidFill>
                  <a:schemeClr val="tx1"/>
                </a:solidFill>
                <a:effectLst/>
                <a:latin typeface="Arial Unicode MS"/>
              </a:rPr>
              <a:t>lr</a:t>
            </a:r>
            <a:r>
              <a:rPr kumimoji="0" lang="en-US" altLang="en-US" sz="1300" b="0" i="0" u="none" strike="noStrike" cap="none" normalizeH="0" baseline="0" dirty="0">
                <a:ln>
                  <a:noFill/>
                </a:ln>
                <a:solidFill>
                  <a:schemeClr val="tx1"/>
                </a:solidFill>
                <a:effectLst/>
                <a:latin typeface="Arial Unicode MS"/>
              </a:rPr>
              <a:t>: 0.0002881 </a:t>
            </a:r>
            <a:r>
              <a:rPr kumimoji="0" lang="en-US" altLang="en-US" sz="1300" b="0" i="0" u="none" strike="noStrike" cap="none" normalizeH="0" baseline="0" dirty="0" err="1">
                <a:ln>
                  <a:noFill/>
                </a:ln>
                <a:solidFill>
                  <a:schemeClr val="tx1"/>
                </a:solidFill>
                <a:effectLst/>
                <a:latin typeface="Arial Unicode MS"/>
              </a:rPr>
              <a:t>max_mem</a:t>
            </a:r>
            <a:r>
              <a:rPr kumimoji="0" lang="en-US" altLang="en-US" sz="1300" b="0" i="0" u="none" strike="noStrike" cap="none" normalizeH="0" baseline="0" dirty="0">
                <a:ln>
                  <a:noFill/>
                </a:ln>
                <a:solidFill>
                  <a:schemeClr val="tx1"/>
                </a:solidFill>
                <a:effectLst/>
                <a:latin typeface="Arial Unicode MS"/>
              </a:rPr>
              <a:t>: 11300M</a:t>
            </a:r>
          </a:p>
          <a:p>
            <a:pPr marL="0" indent="0" algn="just" eaLnBrk="0" fontAlgn="base" hangingPunct="0">
              <a:lnSpc>
                <a:spcPct val="100000"/>
              </a:lnSpc>
              <a:spcBef>
                <a:spcPct val="0"/>
              </a:spcBef>
              <a:spcAft>
                <a:spcPct val="0"/>
              </a:spcAft>
              <a:buClrTx/>
              <a:buSzTx/>
              <a:buNone/>
            </a:pPr>
            <a:r>
              <a:rPr kumimoji="0" lang="en-US" altLang="en-US" sz="1300" b="0" i="0" u="none" strike="noStrike" cap="none" normalizeH="0" baseline="0" dirty="0">
                <a:ln>
                  <a:noFill/>
                </a:ln>
                <a:solidFill>
                  <a:srgbClr val="00A250"/>
                </a:solidFill>
                <a:effectLst/>
                <a:latin typeface="Arial Unicode MS"/>
              </a:rPr>
              <a:t>[10/31 09:20:58 d2.utils.events]: </a:t>
            </a:r>
            <a:r>
              <a:rPr kumimoji="0" lang="en-US" altLang="en-US" sz="1300" b="0" i="0" u="none" strike="noStrike" cap="none" normalizeH="0" baseline="0" dirty="0">
                <a:ln>
                  <a:noFill/>
                </a:ln>
                <a:solidFill>
                  <a:schemeClr val="tx1"/>
                </a:solidFill>
                <a:effectLst/>
                <a:latin typeface="Arial Unicode MS"/>
              </a:rPr>
              <a:t>eta: 2:28:53 </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39 </a:t>
            </a:r>
            <a:r>
              <a:rPr kumimoji="0" lang="en-US" altLang="en-US" sz="1300" b="0" i="0" u="none" strike="noStrike" cap="none" normalizeH="0" baseline="0" dirty="0" err="1">
                <a:ln>
                  <a:noFill/>
                </a:ln>
                <a:solidFill>
                  <a:schemeClr val="tx1"/>
                </a:solidFill>
                <a:effectLst/>
                <a:latin typeface="Arial Unicode MS"/>
              </a:rPr>
              <a:t>total_loss</a:t>
            </a:r>
            <a:r>
              <a:rPr kumimoji="0" lang="en-US" altLang="en-US" sz="1300" b="0" i="0" u="none" strike="noStrike" cap="none" normalizeH="0" baseline="0" dirty="0">
                <a:ln>
                  <a:noFill/>
                </a:ln>
                <a:solidFill>
                  <a:schemeClr val="tx1"/>
                </a:solidFill>
                <a:effectLst/>
                <a:latin typeface="Arial Unicode MS"/>
              </a:rPr>
              <a:t>: 1.684 </a:t>
            </a:r>
            <a:r>
              <a:rPr kumimoji="0" lang="en-US" altLang="en-US" sz="1300" b="0" i="0" u="none" strike="noStrike" cap="none" normalizeH="0" baseline="0" dirty="0" err="1">
                <a:ln>
                  <a:noFill/>
                </a:ln>
                <a:solidFill>
                  <a:schemeClr val="tx1"/>
                </a:solidFill>
                <a:effectLst/>
                <a:latin typeface="Arial Unicode MS"/>
              </a:rPr>
              <a:t>loss_cls</a:t>
            </a:r>
            <a:r>
              <a:rPr kumimoji="0" lang="en-US" altLang="en-US" sz="1300" b="0" i="0" u="none" strike="noStrike" cap="none" normalizeH="0" baseline="0" dirty="0">
                <a:ln>
                  <a:noFill/>
                </a:ln>
                <a:solidFill>
                  <a:schemeClr val="tx1"/>
                </a:solidFill>
                <a:effectLst/>
                <a:latin typeface="Arial Unicode MS"/>
              </a:rPr>
              <a:t>: 0.4511 </a:t>
            </a:r>
            <a:r>
              <a:rPr kumimoji="0" lang="en-US" altLang="en-US" sz="1300" b="0" i="0" u="none" strike="noStrike" cap="none" normalizeH="0" baseline="0" dirty="0" err="1">
                <a:ln>
                  <a:noFill/>
                </a:ln>
                <a:solidFill>
                  <a:schemeClr val="tx1"/>
                </a:solidFill>
                <a:effectLst/>
                <a:latin typeface="Arial Unicode MS"/>
              </a:rPr>
              <a:t>loss_box_reg</a:t>
            </a:r>
            <a:r>
              <a:rPr kumimoji="0" lang="en-US" altLang="en-US" sz="1300" b="0" i="0" u="none" strike="noStrike" cap="none" normalizeH="0" baseline="0" dirty="0">
                <a:ln>
                  <a:noFill/>
                </a:ln>
                <a:solidFill>
                  <a:schemeClr val="tx1"/>
                </a:solidFill>
                <a:effectLst/>
                <a:latin typeface="Arial Unicode MS"/>
              </a:rPr>
              <a:t>: 0.4943 </a:t>
            </a:r>
            <a:r>
              <a:rPr kumimoji="0" lang="en-US" altLang="en-US" sz="1300" b="0" i="0" u="none" strike="noStrike" cap="none" normalizeH="0" baseline="0" dirty="0" err="1">
                <a:ln>
                  <a:noFill/>
                </a:ln>
                <a:solidFill>
                  <a:schemeClr val="tx1"/>
                </a:solidFill>
                <a:effectLst/>
                <a:latin typeface="Arial Unicode MS"/>
              </a:rPr>
              <a:t>loss_mask</a:t>
            </a:r>
            <a:r>
              <a:rPr kumimoji="0" lang="en-US" altLang="en-US" sz="1300" b="0" i="0" u="none" strike="noStrike" cap="none" normalizeH="0" baseline="0" dirty="0">
                <a:ln>
                  <a:noFill/>
                </a:ln>
                <a:solidFill>
                  <a:schemeClr val="tx1"/>
                </a:solidFill>
                <a:effectLst/>
                <a:latin typeface="Arial Unicode MS"/>
              </a:rPr>
              <a:t>: 0.238 </a:t>
            </a:r>
            <a:r>
              <a:rPr kumimoji="0" lang="en-US" altLang="en-US" sz="1300" b="0" i="0" u="none" strike="noStrike" cap="none" normalizeH="0" baseline="0" dirty="0" err="1">
                <a:ln>
                  <a:noFill/>
                </a:ln>
                <a:solidFill>
                  <a:schemeClr val="tx1"/>
                </a:solidFill>
                <a:effectLst/>
                <a:latin typeface="Arial Unicode MS"/>
              </a:rPr>
              <a:t>loss_rpn_cls</a:t>
            </a:r>
            <a:r>
              <a:rPr kumimoji="0" lang="en-US" altLang="en-US" sz="1300" b="0" i="0" u="none" strike="noStrike" cap="none" normalizeH="0" baseline="0" dirty="0">
                <a:ln>
                  <a:noFill/>
                </a:ln>
                <a:solidFill>
                  <a:schemeClr val="tx1"/>
                </a:solidFill>
                <a:effectLst/>
                <a:latin typeface="Arial Unicode MS"/>
              </a:rPr>
              <a:t>: 0.2005 </a:t>
            </a:r>
            <a:r>
              <a:rPr kumimoji="0" lang="en-US" altLang="en-US" sz="1300" b="0" i="0" u="none" strike="noStrike" cap="none" normalizeH="0" baseline="0" dirty="0" err="1">
                <a:ln>
                  <a:noFill/>
                </a:ln>
                <a:solidFill>
                  <a:schemeClr val="tx1"/>
                </a:solidFill>
                <a:effectLst/>
                <a:latin typeface="Arial Unicode MS"/>
              </a:rPr>
              <a:t>loss_rpn_loc</a:t>
            </a:r>
            <a:r>
              <a:rPr kumimoji="0" lang="en-US" altLang="en-US" sz="1300" b="0" i="0" u="none" strike="noStrike" cap="none" normalizeH="0" baseline="0" dirty="0">
                <a:ln>
                  <a:noFill/>
                </a:ln>
                <a:solidFill>
                  <a:schemeClr val="tx1"/>
                </a:solidFill>
                <a:effectLst/>
                <a:latin typeface="Arial Unicode MS"/>
              </a:rPr>
              <a:t>: 0.3119 time: 0.8940 </a:t>
            </a:r>
            <a:r>
              <a:rPr kumimoji="0" lang="en-US" altLang="en-US" sz="1300" b="0" i="0" u="none" strike="noStrike" cap="none" normalizeH="0" baseline="0" dirty="0" err="1">
                <a:ln>
                  <a:noFill/>
                </a:ln>
                <a:solidFill>
                  <a:schemeClr val="tx1"/>
                </a:solidFill>
                <a:effectLst/>
                <a:latin typeface="Arial Unicode MS"/>
              </a:rPr>
              <a:t>last_time</a:t>
            </a:r>
            <a:r>
              <a:rPr kumimoji="0" lang="en-US" altLang="en-US" sz="1300" b="0" i="0" u="none" strike="noStrike" cap="none" normalizeH="0" baseline="0" dirty="0">
                <a:ln>
                  <a:noFill/>
                </a:ln>
                <a:solidFill>
                  <a:schemeClr val="tx1"/>
                </a:solidFill>
                <a:effectLst/>
                <a:latin typeface="Arial Unicode MS"/>
              </a:rPr>
              <a:t>: 0.9198 </a:t>
            </a:r>
            <a:r>
              <a:rPr kumimoji="0" lang="en-US" altLang="en-US" sz="1300" b="0" i="0" u="none" strike="noStrike" cap="none" normalizeH="0" baseline="0" dirty="0" err="1">
                <a:ln>
                  <a:noFill/>
                </a:ln>
                <a:solidFill>
                  <a:schemeClr val="tx1"/>
                </a:solidFill>
                <a:effectLst/>
                <a:latin typeface="Arial Unicode MS"/>
              </a:rPr>
              <a:t>data_time</a:t>
            </a:r>
            <a:r>
              <a:rPr kumimoji="0" lang="en-US" altLang="en-US" sz="1300" b="0" i="0" u="none" strike="noStrike" cap="none" normalizeH="0" baseline="0" dirty="0">
                <a:ln>
                  <a:noFill/>
                </a:ln>
                <a:solidFill>
                  <a:schemeClr val="tx1"/>
                </a:solidFill>
                <a:effectLst/>
                <a:latin typeface="Arial Unicode MS"/>
              </a:rPr>
              <a:t>: 0.0190 </a:t>
            </a:r>
            <a:r>
              <a:rPr kumimoji="0" lang="en-US" altLang="en-US" sz="1300" b="0" i="0" u="none" strike="noStrike" cap="none" normalizeH="0" baseline="0" dirty="0" err="1">
                <a:ln>
                  <a:noFill/>
                </a:ln>
                <a:solidFill>
                  <a:schemeClr val="tx1"/>
                </a:solidFill>
                <a:effectLst/>
                <a:latin typeface="Arial Unicode MS"/>
              </a:rPr>
              <a:t>last_data_time</a:t>
            </a:r>
            <a:r>
              <a:rPr kumimoji="0" lang="en-US" altLang="en-US" sz="1300" b="0" i="0" u="none" strike="noStrike" cap="none" normalizeH="0" baseline="0" dirty="0">
                <a:ln>
                  <a:noFill/>
                </a:ln>
                <a:solidFill>
                  <a:schemeClr val="tx1"/>
                </a:solidFill>
                <a:effectLst/>
                <a:latin typeface="Arial Unicode MS"/>
              </a:rPr>
              <a:t>: 0.0211 </a:t>
            </a:r>
            <a:r>
              <a:rPr kumimoji="0" lang="en-US" altLang="en-US" sz="1300" b="0" i="0" u="none" strike="noStrike" cap="none" normalizeH="0" baseline="0" dirty="0" err="1">
                <a:ln>
                  <a:noFill/>
                </a:ln>
                <a:solidFill>
                  <a:schemeClr val="tx1"/>
                </a:solidFill>
                <a:effectLst/>
                <a:latin typeface="Arial Unicode MS"/>
              </a:rPr>
              <a:t>lr</a:t>
            </a:r>
            <a:r>
              <a:rPr kumimoji="0" lang="en-US" altLang="en-US" sz="1300" b="0" i="0" u="none" strike="noStrike" cap="none" normalizeH="0" baseline="0" dirty="0">
                <a:ln>
                  <a:noFill/>
                </a:ln>
                <a:solidFill>
                  <a:schemeClr val="tx1"/>
                </a:solidFill>
                <a:effectLst/>
                <a:latin typeface="Arial Unicode MS"/>
              </a:rPr>
              <a:t>: 0.0004861 </a:t>
            </a:r>
            <a:r>
              <a:rPr kumimoji="0" lang="en-US" altLang="en-US" sz="1300" b="0" i="0" u="none" strike="noStrike" cap="none" normalizeH="0" baseline="0" dirty="0" err="1">
                <a:ln>
                  <a:noFill/>
                </a:ln>
                <a:solidFill>
                  <a:schemeClr val="tx1"/>
                </a:solidFill>
                <a:effectLst/>
                <a:latin typeface="Arial Unicode MS"/>
              </a:rPr>
              <a:t>max_mem</a:t>
            </a:r>
            <a:r>
              <a:rPr kumimoji="0" lang="en-US" altLang="en-US" sz="1300" b="0" i="0" u="none" strike="noStrike" cap="none" normalizeH="0" baseline="0" dirty="0">
                <a:ln>
                  <a:noFill/>
                </a:ln>
                <a:solidFill>
                  <a:schemeClr val="tx1"/>
                </a:solidFill>
                <a:effectLst/>
                <a:latin typeface="Arial Unicode MS"/>
              </a:rPr>
              <a:t>: 11365M</a:t>
            </a:r>
            <a:r>
              <a:rPr kumimoji="0" lang="en-US" altLang="en-US" sz="1300" b="0" i="0" u="none" strike="noStrike" cap="none" normalizeH="0" baseline="0" dirty="0">
                <a:ln>
                  <a:noFill/>
                </a:ln>
                <a:solidFill>
                  <a:schemeClr val="tx1"/>
                </a:solidFill>
                <a:effectLst/>
              </a:rPr>
              <a:t> </a:t>
            </a:r>
            <a:endParaRPr lang="en-US" altLang="en-US" sz="1300" dirty="0">
              <a:solidFill>
                <a:schemeClr val="tx1"/>
              </a:solidFill>
              <a:latin typeface="Arial Unicode MS"/>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tx1"/>
                </a:solidFill>
                <a:effectLst/>
                <a:latin typeface="Arial Unicode MS"/>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12:00:34 d2.utils.events]: </a:t>
            </a:r>
            <a:r>
              <a:rPr kumimoji="0" lang="en-US" altLang="en-US" sz="1300" b="0" i="0" u="none" strike="noStrike" cap="none" normalizeH="0" baseline="0" dirty="0">
                <a:ln>
                  <a:noFill/>
                </a:ln>
                <a:solidFill>
                  <a:schemeClr val="tx1"/>
                </a:solidFill>
                <a:effectLst/>
                <a:latin typeface="Arial Unicode MS"/>
              </a:rPr>
              <a:t>eta: 0:00:19 </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9979 </a:t>
            </a:r>
            <a:r>
              <a:rPr kumimoji="0" lang="en-US" altLang="en-US" sz="1300" b="0" i="0" u="none" strike="noStrike" cap="none" normalizeH="0" baseline="0" dirty="0" err="1">
                <a:ln>
                  <a:noFill/>
                </a:ln>
                <a:solidFill>
                  <a:schemeClr val="tx1"/>
                </a:solidFill>
                <a:effectLst/>
                <a:latin typeface="Arial Unicode MS"/>
              </a:rPr>
              <a:t>total_loss</a:t>
            </a:r>
            <a:r>
              <a:rPr kumimoji="0" lang="en-US" altLang="en-US" sz="1300" b="0" i="0" u="none" strike="noStrike" cap="none" normalizeH="0" baseline="0" dirty="0">
                <a:ln>
                  <a:noFill/>
                </a:ln>
                <a:solidFill>
                  <a:schemeClr val="tx1"/>
                </a:solidFill>
                <a:effectLst/>
                <a:latin typeface="Arial Unicode MS"/>
              </a:rPr>
              <a:t>: 0.3187 </a:t>
            </a:r>
            <a:r>
              <a:rPr kumimoji="0" lang="en-US" altLang="en-US" sz="1300" b="0" i="0" u="none" strike="noStrike" cap="none" normalizeH="0" baseline="0" dirty="0" err="1">
                <a:ln>
                  <a:noFill/>
                </a:ln>
                <a:solidFill>
                  <a:schemeClr val="tx1"/>
                </a:solidFill>
                <a:effectLst/>
                <a:latin typeface="Arial Unicode MS"/>
              </a:rPr>
              <a:t>loss_cls</a:t>
            </a:r>
            <a:r>
              <a:rPr kumimoji="0" lang="en-US" altLang="en-US" sz="1300" b="0" i="0" u="none" strike="noStrike" cap="none" normalizeH="0" baseline="0" dirty="0">
                <a:ln>
                  <a:noFill/>
                </a:ln>
                <a:solidFill>
                  <a:schemeClr val="tx1"/>
                </a:solidFill>
                <a:effectLst/>
                <a:latin typeface="Arial Unicode MS"/>
              </a:rPr>
              <a:t>: 0.04107 </a:t>
            </a:r>
            <a:r>
              <a:rPr kumimoji="0" lang="en-US" altLang="en-US" sz="1300" b="0" i="0" u="none" strike="noStrike" cap="none" normalizeH="0" baseline="0" dirty="0" err="1">
                <a:ln>
                  <a:noFill/>
                </a:ln>
                <a:solidFill>
                  <a:schemeClr val="tx1"/>
                </a:solidFill>
                <a:effectLst/>
                <a:latin typeface="Arial Unicode MS"/>
              </a:rPr>
              <a:t>loss_box_reg</a:t>
            </a:r>
            <a:r>
              <a:rPr kumimoji="0" lang="en-US" altLang="en-US" sz="1300" b="0" i="0" u="none" strike="noStrike" cap="none" normalizeH="0" baseline="0" dirty="0">
                <a:ln>
                  <a:noFill/>
                </a:ln>
                <a:solidFill>
                  <a:schemeClr val="tx1"/>
                </a:solidFill>
                <a:effectLst/>
                <a:latin typeface="Arial Unicode MS"/>
              </a:rPr>
              <a:t>: 0.1185 </a:t>
            </a:r>
            <a:r>
              <a:rPr kumimoji="0" lang="en-US" altLang="en-US" sz="1300" b="0" i="0" u="none" strike="noStrike" cap="none" normalizeH="0" baseline="0" dirty="0" err="1">
                <a:ln>
                  <a:noFill/>
                </a:ln>
                <a:solidFill>
                  <a:schemeClr val="tx1"/>
                </a:solidFill>
                <a:effectLst/>
                <a:latin typeface="Arial Unicode MS"/>
              </a:rPr>
              <a:t>loss_mask</a:t>
            </a:r>
            <a:r>
              <a:rPr kumimoji="0" lang="en-US" altLang="en-US" sz="1300" b="0" i="0" u="none" strike="noStrike" cap="none" normalizeH="0" baseline="0" dirty="0">
                <a:ln>
                  <a:noFill/>
                </a:ln>
                <a:solidFill>
                  <a:schemeClr val="tx1"/>
                </a:solidFill>
                <a:effectLst/>
                <a:latin typeface="Arial Unicode MS"/>
              </a:rPr>
              <a:t>: 0.06669 </a:t>
            </a:r>
            <a:r>
              <a:rPr kumimoji="0" lang="en-US" altLang="en-US" sz="1300" b="0" i="0" u="none" strike="noStrike" cap="none" normalizeH="0" baseline="0" dirty="0" err="1">
                <a:ln>
                  <a:noFill/>
                </a:ln>
                <a:solidFill>
                  <a:schemeClr val="tx1"/>
                </a:solidFill>
                <a:effectLst/>
                <a:latin typeface="Arial Unicode MS"/>
              </a:rPr>
              <a:t>loss_rpn_cls</a:t>
            </a:r>
            <a:r>
              <a:rPr kumimoji="0" lang="en-US" altLang="en-US" sz="1300" b="0" i="0" u="none" strike="noStrike" cap="none" normalizeH="0" baseline="0" dirty="0">
                <a:ln>
                  <a:noFill/>
                </a:ln>
                <a:solidFill>
                  <a:schemeClr val="tx1"/>
                </a:solidFill>
                <a:effectLst/>
                <a:latin typeface="Arial Unicode MS"/>
              </a:rPr>
              <a:t>: 0.008279 </a:t>
            </a:r>
            <a:r>
              <a:rPr kumimoji="0" lang="en-US" altLang="en-US" sz="1300" b="0" i="0" u="none" strike="noStrike" cap="none" normalizeH="0" baseline="0" dirty="0" err="1">
                <a:ln>
                  <a:noFill/>
                </a:ln>
                <a:solidFill>
                  <a:schemeClr val="tx1"/>
                </a:solidFill>
                <a:effectLst/>
                <a:latin typeface="Arial Unicode MS"/>
              </a:rPr>
              <a:t>loss_rpn_loc</a:t>
            </a:r>
            <a:r>
              <a:rPr kumimoji="0" lang="en-US" altLang="en-US" sz="1300" b="0" i="0" u="none" strike="noStrike" cap="none" normalizeH="0" baseline="0" dirty="0">
                <a:ln>
                  <a:noFill/>
                </a:ln>
                <a:solidFill>
                  <a:schemeClr val="tx1"/>
                </a:solidFill>
                <a:effectLst/>
                <a:latin typeface="Arial Unicode MS"/>
              </a:rPr>
              <a:t>: 0.0873 time: 0.9624 </a:t>
            </a:r>
            <a:r>
              <a:rPr kumimoji="0" lang="en-US" altLang="en-US" sz="1300" b="0" i="0" u="none" strike="noStrike" cap="none" normalizeH="0" baseline="0" dirty="0" err="1">
                <a:ln>
                  <a:noFill/>
                </a:ln>
                <a:solidFill>
                  <a:schemeClr val="tx1"/>
                </a:solidFill>
                <a:effectLst/>
                <a:latin typeface="Arial Unicode MS"/>
              </a:rPr>
              <a:t>last_time</a:t>
            </a:r>
            <a:r>
              <a:rPr kumimoji="0" lang="en-US" altLang="en-US" sz="1300" b="0" i="0" u="none" strike="noStrike" cap="none" normalizeH="0" baseline="0" dirty="0">
                <a:ln>
                  <a:noFill/>
                </a:ln>
                <a:solidFill>
                  <a:schemeClr val="tx1"/>
                </a:solidFill>
                <a:effectLst/>
                <a:latin typeface="Arial Unicode MS"/>
              </a:rPr>
              <a:t>: 0.9893 </a:t>
            </a:r>
            <a:r>
              <a:rPr kumimoji="0" lang="en-US" altLang="en-US" sz="1300" b="0" i="0" u="none" strike="noStrike" cap="none" normalizeH="0" baseline="0" dirty="0" err="1">
                <a:ln>
                  <a:noFill/>
                </a:ln>
                <a:solidFill>
                  <a:schemeClr val="tx1"/>
                </a:solidFill>
                <a:effectLst/>
                <a:latin typeface="Arial Unicode MS"/>
              </a:rPr>
              <a:t>data_time</a:t>
            </a:r>
            <a:r>
              <a:rPr kumimoji="0" lang="en-US" altLang="en-US" sz="1300" b="0" i="0" u="none" strike="noStrike" cap="none" normalizeH="0" baseline="0" dirty="0">
                <a:ln>
                  <a:noFill/>
                </a:ln>
                <a:solidFill>
                  <a:schemeClr val="tx1"/>
                </a:solidFill>
                <a:effectLst/>
                <a:latin typeface="Arial Unicode MS"/>
              </a:rPr>
              <a:t>: 0.0206 </a:t>
            </a:r>
            <a:r>
              <a:rPr kumimoji="0" lang="en-US" altLang="en-US" sz="1300" b="0" i="0" u="none" strike="noStrike" cap="none" normalizeH="0" baseline="0" dirty="0" err="1">
                <a:ln>
                  <a:noFill/>
                </a:ln>
                <a:solidFill>
                  <a:schemeClr val="tx1"/>
                </a:solidFill>
                <a:effectLst/>
                <a:latin typeface="Arial Unicode MS"/>
              </a:rPr>
              <a:t>last_data_time</a:t>
            </a:r>
            <a:r>
              <a:rPr kumimoji="0" lang="en-US" altLang="en-US" sz="1300" b="0" i="0" u="none" strike="noStrike" cap="none" normalizeH="0" baseline="0" dirty="0">
                <a:ln>
                  <a:noFill/>
                </a:ln>
                <a:solidFill>
                  <a:schemeClr val="tx1"/>
                </a:solidFill>
                <a:effectLst/>
                <a:latin typeface="Arial Unicode MS"/>
              </a:rPr>
              <a:t>: 0.0220 </a:t>
            </a:r>
            <a:r>
              <a:rPr kumimoji="0" lang="en-US" altLang="en-US" sz="1300" b="0" i="0" u="none" strike="noStrike" cap="none" normalizeH="0" baseline="0" dirty="0" err="1">
                <a:ln>
                  <a:noFill/>
                </a:ln>
                <a:solidFill>
                  <a:schemeClr val="tx1"/>
                </a:solidFill>
                <a:effectLst/>
                <a:latin typeface="Arial Unicode MS"/>
              </a:rPr>
              <a:t>lr</a:t>
            </a:r>
            <a:r>
              <a:rPr kumimoji="0" lang="en-US" altLang="en-US" sz="1300" b="0" i="0" u="none" strike="noStrike" cap="none" normalizeH="0" baseline="0" dirty="0">
                <a:ln>
                  <a:noFill/>
                </a:ln>
                <a:solidFill>
                  <a:schemeClr val="tx1"/>
                </a:solidFill>
                <a:effectLst/>
                <a:latin typeface="Arial Unicode MS"/>
              </a:rPr>
              <a:t>: 0.001 </a:t>
            </a:r>
            <a:r>
              <a:rPr kumimoji="0" lang="en-US" altLang="en-US" sz="1300" b="0" i="0" u="none" strike="noStrike" cap="none" normalizeH="0" baseline="0" dirty="0" err="1">
                <a:ln>
                  <a:noFill/>
                </a:ln>
                <a:solidFill>
                  <a:schemeClr val="tx1"/>
                </a:solidFill>
                <a:effectLst/>
                <a:latin typeface="Arial Unicode MS"/>
              </a:rPr>
              <a:t>max_mem</a:t>
            </a:r>
            <a:r>
              <a:rPr kumimoji="0" lang="en-US" altLang="en-US" sz="1300" b="0" i="0" u="none" strike="noStrike" cap="none" normalizeH="0" baseline="0" dirty="0">
                <a:ln>
                  <a:noFill/>
                </a:ln>
                <a:solidFill>
                  <a:schemeClr val="tx1"/>
                </a:solidFill>
                <a:effectLst/>
                <a:latin typeface="Arial Unicode MS"/>
              </a:rPr>
              <a:t>: 11811M</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tx1"/>
                </a:solidFill>
                <a:effectLst/>
                <a:latin typeface="Arial Unicode MS"/>
              </a:rPr>
              <a:t>2024-10-31 12:00:53,965 - INFO - Saving checkpoint to ./working//models/</a:t>
            </a:r>
            <a:r>
              <a:rPr kumimoji="0" lang="en-US" altLang="en-US" sz="1300" b="0" i="0" u="none" strike="noStrike" cap="none" normalizeH="0" baseline="0" dirty="0" err="1">
                <a:ln>
                  <a:noFill/>
                </a:ln>
                <a:solidFill>
                  <a:schemeClr val="tx1"/>
                </a:solidFill>
                <a:effectLst/>
                <a:latin typeface="Arial Unicode MS"/>
              </a:rPr>
              <a:t>ttpla</a:t>
            </a:r>
            <a:r>
              <a:rPr kumimoji="0" lang="en-US" altLang="en-US" sz="1300" b="0" i="0" u="none" strike="noStrike" cap="none" normalizeH="0" baseline="0" dirty="0">
                <a:ln>
                  <a:noFill/>
                </a:ln>
                <a:solidFill>
                  <a:schemeClr val="tx1"/>
                </a:solidFill>
                <a:effectLst/>
                <a:latin typeface="Arial Unicode MS"/>
              </a:rPr>
              <a:t>/model_0009999.pth</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tx1"/>
                </a:solidFill>
                <a:effectLst/>
                <a:latin typeface="Arial Unicode MS"/>
              </a:rPr>
              <a:t>2024-10-31 12:00:54,742 - INFO - Saving checkpoint to ./working//models/</a:t>
            </a:r>
            <a:r>
              <a:rPr kumimoji="0" lang="en-US" altLang="en-US" sz="1300" b="0" i="0" u="none" strike="noStrike" cap="none" normalizeH="0" baseline="0" dirty="0" err="1">
                <a:ln>
                  <a:noFill/>
                </a:ln>
                <a:solidFill>
                  <a:schemeClr val="tx1"/>
                </a:solidFill>
                <a:effectLst/>
                <a:latin typeface="Arial Unicode MS"/>
              </a:rPr>
              <a:t>ttpla</a:t>
            </a:r>
            <a:r>
              <a:rPr kumimoji="0" lang="en-US" altLang="en-US" sz="1300" b="0" i="0" u="none" strike="noStrike" cap="none" normalizeH="0" baseline="0" dirty="0">
                <a:ln>
                  <a:noFill/>
                </a:ln>
                <a:solidFill>
                  <a:schemeClr val="tx1"/>
                </a:solidFill>
                <a:effectLst/>
                <a:latin typeface="Arial Unicode MS"/>
              </a:rPr>
              <a:t>/</a:t>
            </a:r>
            <a:r>
              <a:rPr kumimoji="0" lang="en-US" altLang="en-US" sz="1300" b="0" i="0" u="none" strike="noStrike" cap="none" normalizeH="0" baseline="0" dirty="0" err="1">
                <a:ln>
                  <a:noFill/>
                </a:ln>
                <a:solidFill>
                  <a:schemeClr val="tx1"/>
                </a:solidFill>
                <a:effectLst/>
                <a:latin typeface="Arial Unicode MS"/>
              </a:rPr>
              <a:t>model_final.pth</a:t>
            </a:r>
            <a:endParaRPr kumimoji="0" lang="en-US" altLang="en-US" sz="1300" b="0" i="0" u="none" strike="noStrike" cap="none" normalizeH="0" baseline="0" dirty="0">
              <a:ln>
                <a:noFill/>
              </a:ln>
              <a:solidFill>
                <a:schemeClr val="tx1"/>
              </a:solidFill>
              <a:effectLst/>
              <a:latin typeface="Arial Unicode MS"/>
            </a:endParaRPr>
          </a:p>
          <a:p>
            <a:pPr marL="0" indent="0" algn="just" eaLnBrk="0" fontAlgn="base" hangingPunct="0">
              <a:lnSpc>
                <a:spcPct val="100000"/>
              </a:lnSpc>
              <a:spcBef>
                <a:spcPct val="0"/>
              </a:spcBef>
              <a:spcAft>
                <a:spcPct val="0"/>
              </a:spcAft>
              <a:buClrTx/>
              <a:buSzTx/>
              <a:buNone/>
            </a:pPr>
            <a:r>
              <a:rPr kumimoji="0" lang="en-US" altLang="en-US" sz="1300" b="0" i="0" u="none" strike="noStrike" cap="none" normalizeH="0" baseline="0" dirty="0">
                <a:ln>
                  <a:noFill/>
                </a:ln>
                <a:solidFill>
                  <a:srgbClr val="00A250"/>
                </a:solidFill>
                <a:effectLst/>
                <a:latin typeface="Arial Unicode MS"/>
              </a:rPr>
              <a:t>[10/31 12:00:55 d2.utils.events]: </a:t>
            </a:r>
            <a:r>
              <a:rPr kumimoji="0" lang="en-US" altLang="en-US" sz="1300" b="0" i="0" u="none" strike="noStrike" cap="none" normalizeH="0" baseline="0" dirty="0">
                <a:ln>
                  <a:noFill/>
                </a:ln>
                <a:solidFill>
                  <a:schemeClr val="tx1"/>
                </a:solidFill>
                <a:effectLst/>
                <a:latin typeface="Arial Unicode MS"/>
              </a:rPr>
              <a:t>eta: 0:00:00 </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9999 </a:t>
            </a:r>
            <a:r>
              <a:rPr kumimoji="0" lang="en-US" altLang="en-US" sz="1300" b="0" i="0" u="none" strike="noStrike" cap="none" normalizeH="0" baseline="0" dirty="0" err="1">
                <a:ln>
                  <a:noFill/>
                </a:ln>
                <a:solidFill>
                  <a:schemeClr val="tx1"/>
                </a:solidFill>
                <a:effectLst/>
                <a:latin typeface="Arial Unicode MS"/>
              </a:rPr>
              <a:t>total_loss</a:t>
            </a:r>
            <a:r>
              <a:rPr kumimoji="0" lang="en-US" altLang="en-US" sz="1300" b="0" i="0" u="none" strike="noStrike" cap="none" normalizeH="0" baseline="0" dirty="0">
                <a:ln>
                  <a:noFill/>
                </a:ln>
                <a:solidFill>
                  <a:schemeClr val="tx1"/>
                </a:solidFill>
                <a:effectLst/>
                <a:latin typeface="Arial Unicode MS"/>
              </a:rPr>
              <a:t>: 0.2965 </a:t>
            </a:r>
            <a:r>
              <a:rPr kumimoji="0" lang="en-US" altLang="en-US" sz="1300" b="0" i="0" u="none" strike="noStrike" cap="none" normalizeH="0" baseline="0" dirty="0" err="1">
                <a:ln>
                  <a:noFill/>
                </a:ln>
                <a:solidFill>
                  <a:schemeClr val="tx1"/>
                </a:solidFill>
                <a:effectLst/>
                <a:latin typeface="Arial Unicode MS"/>
              </a:rPr>
              <a:t>loss_cls</a:t>
            </a:r>
            <a:r>
              <a:rPr kumimoji="0" lang="en-US" altLang="en-US" sz="1300" b="0" i="0" u="none" strike="noStrike" cap="none" normalizeH="0" baseline="0" dirty="0">
                <a:ln>
                  <a:noFill/>
                </a:ln>
                <a:solidFill>
                  <a:schemeClr val="tx1"/>
                </a:solidFill>
                <a:effectLst/>
                <a:latin typeface="Arial Unicode MS"/>
              </a:rPr>
              <a:t>: 0.03991 </a:t>
            </a:r>
            <a:r>
              <a:rPr kumimoji="0" lang="en-US" altLang="en-US" sz="1300" b="0" i="0" u="none" strike="noStrike" cap="none" normalizeH="0" baseline="0" dirty="0" err="1">
                <a:ln>
                  <a:noFill/>
                </a:ln>
                <a:solidFill>
                  <a:schemeClr val="tx1"/>
                </a:solidFill>
                <a:effectLst/>
                <a:latin typeface="Arial Unicode MS"/>
              </a:rPr>
              <a:t>loss_box_reg</a:t>
            </a:r>
            <a:r>
              <a:rPr kumimoji="0" lang="en-US" altLang="en-US" sz="1300" b="0" i="0" u="none" strike="noStrike" cap="none" normalizeH="0" baseline="0" dirty="0">
                <a:ln>
                  <a:noFill/>
                </a:ln>
                <a:solidFill>
                  <a:schemeClr val="tx1"/>
                </a:solidFill>
                <a:effectLst/>
                <a:latin typeface="Arial Unicode MS"/>
              </a:rPr>
              <a:t>: 0.1218 </a:t>
            </a:r>
            <a:r>
              <a:rPr kumimoji="0" lang="en-US" altLang="en-US" sz="1300" b="0" i="0" u="none" strike="noStrike" cap="none" normalizeH="0" baseline="0" dirty="0" err="1">
                <a:ln>
                  <a:noFill/>
                </a:ln>
                <a:solidFill>
                  <a:schemeClr val="tx1"/>
                </a:solidFill>
                <a:effectLst/>
                <a:latin typeface="Arial Unicode MS"/>
              </a:rPr>
              <a:t>loss_mask</a:t>
            </a:r>
            <a:r>
              <a:rPr kumimoji="0" lang="en-US" altLang="en-US" sz="1300" b="0" i="0" u="none" strike="noStrike" cap="none" normalizeH="0" baseline="0" dirty="0">
                <a:ln>
                  <a:noFill/>
                </a:ln>
                <a:solidFill>
                  <a:schemeClr val="tx1"/>
                </a:solidFill>
                <a:effectLst/>
                <a:latin typeface="Arial Unicode MS"/>
              </a:rPr>
              <a:t>: 0.06078 </a:t>
            </a:r>
            <a:r>
              <a:rPr kumimoji="0" lang="en-US" altLang="en-US" sz="1300" b="0" i="0" u="none" strike="noStrike" cap="none" normalizeH="0" baseline="0" dirty="0" err="1">
                <a:ln>
                  <a:noFill/>
                </a:ln>
                <a:solidFill>
                  <a:schemeClr val="tx1"/>
                </a:solidFill>
                <a:effectLst/>
                <a:latin typeface="Arial Unicode MS"/>
              </a:rPr>
              <a:t>loss_rpn_cls</a:t>
            </a:r>
            <a:r>
              <a:rPr kumimoji="0" lang="en-US" altLang="en-US" sz="1300" b="0" i="0" u="none" strike="noStrike" cap="none" normalizeH="0" baseline="0" dirty="0">
                <a:ln>
                  <a:noFill/>
                </a:ln>
                <a:solidFill>
                  <a:schemeClr val="tx1"/>
                </a:solidFill>
                <a:effectLst/>
                <a:latin typeface="Arial Unicode MS"/>
              </a:rPr>
              <a:t>: 0.005034 </a:t>
            </a:r>
            <a:r>
              <a:rPr kumimoji="0" lang="en-US" altLang="en-US" sz="1300" b="0" i="0" u="none" strike="noStrike" cap="none" normalizeH="0" baseline="0" dirty="0" err="1">
                <a:ln>
                  <a:noFill/>
                </a:ln>
                <a:solidFill>
                  <a:schemeClr val="tx1"/>
                </a:solidFill>
                <a:effectLst/>
                <a:latin typeface="Arial Unicode MS"/>
              </a:rPr>
              <a:t>loss_rpn_loc</a:t>
            </a:r>
            <a:r>
              <a:rPr kumimoji="0" lang="en-US" altLang="en-US" sz="1300" b="0" i="0" u="none" strike="noStrike" cap="none" normalizeH="0" baseline="0" dirty="0">
                <a:ln>
                  <a:noFill/>
                </a:ln>
                <a:solidFill>
                  <a:schemeClr val="tx1"/>
                </a:solidFill>
                <a:effectLst/>
                <a:latin typeface="Arial Unicode MS"/>
              </a:rPr>
              <a:t>: 0.06779 time: 0.9624 </a:t>
            </a:r>
            <a:r>
              <a:rPr kumimoji="0" lang="en-US" altLang="en-US" sz="1300" b="0" i="0" u="none" strike="noStrike" cap="none" normalizeH="0" baseline="0" dirty="0" err="1">
                <a:ln>
                  <a:noFill/>
                </a:ln>
                <a:solidFill>
                  <a:schemeClr val="tx1"/>
                </a:solidFill>
                <a:effectLst/>
                <a:latin typeface="Arial Unicode MS"/>
              </a:rPr>
              <a:t>last_time</a:t>
            </a:r>
            <a:r>
              <a:rPr kumimoji="0" lang="en-US" altLang="en-US" sz="1300" b="0" i="0" u="none" strike="noStrike" cap="none" normalizeH="0" baseline="0" dirty="0">
                <a:ln>
                  <a:noFill/>
                </a:ln>
                <a:solidFill>
                  <a:schemeClr val="tx1"/>
                </a:solidFill>
                <a:effectLst/>
                <a:latin typeface="Arial Unicode MS"/>
              </a:rPr>
              <a:t>: 0.9821 </a:t>
            </a:r>
            <a:r>
              <a:rPr kumimoji="0" lang="en-US" altLang="en-US" sz="1300" b="0" i="0" u="none" strike="noStrike" cap="none" normalizeH="0" baseline="0" dirty="0" err="1">
                <a:ln>
                  <a:noFill/>
                </a:ln>
                <a:solidFill>
                  <a:schemeClr val="tx1"/>
                </a:solidFill>
                <a:effectLst/>
                <a:latin typeface="Arial Unicode MS"/>
              </a:rPr>
              <a:t>data_time</a:t>
            </a:r>
            <a:r>
              <a:rPr kumimoji="0" lang="en-US" altLang="en-US" sz="1300" b="0" i="0" u="none" strike="noStrike" cap="none" normalizeH="0" baseline="0" dirty="0">
                <a:ln>
                  <a:noFill/>
                </a:ln>
                <a:solidFill>
                  <a:schemeClr val="tx1"/>
                </a:solidFill>
                <a:effectLst/>
                <a:latin typeface="Arial Unicode MS"/>
              </a:rPr>
              <a:t>: 0.0196 </a:t>
            </a:r>
            <a:r>
              <a:rPr kumimoji="0" lang="en-US" altLang="en-US" sz="1300" b="0" i="0" u="none" strike="noStrike" cap="none" normalizeH="0" baseline="0" dirty="0" err="1">
                <a:ln>
                  <a:noFill/>
                </a:ln>
                <a:solidFill>
                  <a:schemeClr val="tx1"/>
                </a:solidFill>
                <a:effectLst/>
                <a:latin typeface="Arial Unicode MS"/>
              </a:rPr>
              <a:t>last_data_time</a:t>
            </a:r>
            <a:r>
              <a:rPr kumimoji="0" lang="en-US" altLang="en-US" sz="1300" b="0" i="0" u="none" strike="noStrike" cap="none" normalizeH="0" baseline="0" dirty="0">
                <a:ln>
                  <a:noFill/>
                </a:ln>
                <a:solidFill>
                  <a:schemeClr val="tx1"/>
                </a:solidFill>
                <a:effectLst/>
                <a:latin typeface="Arial Unicode MS"/>
              </a:rPr>
              <a:t>: 0.0182 </a:t>
            </a:r>
            <a:r>
              <a:rPr kumimoji="0" lang="en-US" altLang="en-US" sz="1300" b="0" i="0" u="none" strike="noStrike" cap="none" normalizeH="0" baseline="0" dirty="0" err="1">
                <a:ln>
                  <a:noFill/>
                </a:ln>
                <a:solidFill>
                  <a:schemeClr val="tx1"/>
                </a:solidFill>
                <a:effectLst/>
                <a:latin typeface="Arial Unicode MS"/>
              </a:rPr>
              <a:t>lr</a:t>
            </a:r>
            <a:r>
              <a:rPr kumimoji="0" lang="en-US" altLang="en-US" sz="1300" b="0" i="0" u="none" strike="noStrike" cap="none" normalizeH="0" baseline="0" dirty="0">
                <a:ln>
                  <a:noFill/>
                </a:ln>
                <a:solidFill>
                  <a:schemeClr val="tx1"/>
                </a:solidFill>
                <a:effectLst/>
                <a:latin typeface="Arial Unicode MS"/>
              </a:rPr>
              <a:t>: 0.001 </a:t>
            </a:r>
            <a:r>
              <a:rPr kumimoji="0" lang="en-US" altLang="en-US" sz="1300" b="0" i="0" u="none" strike="noStrike" cap="none" normalizeH="0" baseline="0" dirty="0" err="1">
                <a:ln>
                  <a:noFill/>
                </a:ln>
                <a:solidFill>
                  <a:schemeClr val="tx1"/>
                </a:solidFill>
                <a:effectLst/>
                <a:latin typeface="Arial Unicode MS"/>
              </a:rPr>
              <a:t>max_mem</a:t>
            </a:r>
            <a:r>
              <a:rPr kumimoji="0" lang="en-US" altLang="en-US" sz="1300" b="0" i="0" u="none" strike="noStrike" cap="none" normalizeH="0" baseline="0" dirty="0">
                <a:ln>
                  <a:noFill/>
                </a:ln>
                <a:solidFill>
                  <a:schemeClr val="tx1"/>
                </a:solidFill>
                <a:effectLst/>
                <a:latin typeface="Arial Unicode MS"/>
              </a:rPr>
              <a:t>: 11811M</a:t>
            </a:r>
            <a:r>
              <a:rPr kumimoji="0" lang="en-US" altLang="en-US" sz="1300" b="0" i="0" u="none" strike="noStrike" cap="none" normalizeH="0" baseline="0" dirty="0">
                <a:ln>
                  <a:noFill/>
                </a:ln>
                <a:solidFill>
                  <a:schemeClr val="tx1"/>
                </a:solidFill>
                <a:effectLst/>
              </a:rPr>
              <a:t> </a:t>
            </a:r>
            <a:endParaRPr kumimoji="0" lang="en-US" altLang="en-US" sz="1300" b="0" i="0" u="none" strike="noStrike" cap="none" normalizeH="0" baseline="0" dirty="0">
              <a:ln>
                <a:noFill/>
              </a:ln>
              <a:solidFill>
                <a:schemeClr val="tx1"/>
              </a:solidFill>
              <a:effectLst/>
              <a:latin typeface="Arial Unicode MS"/>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12:00:55 d2.engine.hooks]: </a:t>
            </a:r>
            <a:r>
              <a:rPr kumimoji="0" lang="en-US" altLang="en-US" sz="1300" b="0" i="0" u="none" strike="noStrike" cap="none" normalizeH="0" baseline="0" dirty="0">
                <a:ln>
                  <a:noFill/>
                </a:ln>
                <a:solidFill>
                  <a:schemeClr val="tx1"/>
                </a:solidFill>
                <a:effectLst/>
                <a:latin typeface="Arial Unicode MS"/>
              </a:rPr>
              <a:t>Overall training speed: 9998 iterations in 2:40:22 (0.9624 s / it)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12:00:55 d2.engine.hooks]: </a:t>
            </a:r>
            <a:r>
              <a:rPr kumimoji="0" lang="en-US" altLang="en-US" sz="1300" b="0" i="0" u="none" strike="noStrike" cap="none" normalizeH="0" baseline="0" dirty="0">
                <a:ln>
                  <a:noFill/>
                </a:ln>
                <a:solidFill>
                  <a:schemeClr val="tx1"/>
                </a:solidFill>
                <a:effectLst/>
                <a:latin typeface="Arial Unicode MS"/>
              </a:rPr>
              <a:t>Total training time: 2:40:30 (0:00:08 on hooks)</a:t>
            </a:r>
            <a:r>
              <a:rPr kumimoji="0" lang="en-US" altLang="en-US" sz="13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4008506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5E29D-35BD-26CA-8AC8-311C887CD41A}"/>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E09EC986-8F48-8E49-E4BA-B408FEAF4A20}"/>
              </a:ext>
            </a:extLst>
          </p:cNvPr>
          <p:cNvSpPr>
            <a:spLocks noGrp="1"/>
          </p:cNvSpPr>
          <p:nvPr>
            <p:ph type="title"/>
          </p:nvPr>
        </p:nvSpPr>
        <p:spPr>
          <a:xfrm>
            <a:off x="1097280" y="286603"/>
            <a:ext cx="7991856" cy="1450757"/>
          </a:xfrm>
        </p:spPr>
        <p:txBody>
          <a:bodyPr/>
          <a:lstStyle/>
          <a:p>
            <a:r>
              <a:rPr lang="it-IT" sz="4000" b="1" dirty="0">
                <a:solidFill>
                  <a:schemeClr val="tx1"/>
                </a:solidFill>
                <a:latin typeface="Times New Roman" panose="02020603050405020304" pitchFamily="18" charset="0"/>
                <a:cs typeface="Times New Roman" panose="02020603050405020304" pitchFamily="18" charset="0"/>
              </a:rPr>
              <a:t>Model training - </a:t>
            </a:r>
            <a:r>
              <a:rPr lang="it-IT" sz="4000" dirty="0" err="1">
                <a:solidFill>
                  <a:schemeClr val="tx1"/>
                </a:solidFill>
                <a:latin typeface="Times New Roman" panose="02020603050405020304" pitchFamily="18" charset="0"/>
                <a:cs typeface="Times New Roman" panose="02020603050405020304" pitchFamily="18" charset="0"/>
              </a:rPr>
              <a:t>Accuracy</a:t>
            </a:r>
            <a:r>
              <a:rPr lang="it-IT" sz="4000" b="1" dirty="0">
                <a:solidFill>
                  <a:schemeClr val="tx1"/>
                </a:solidFill>
                <a:latin typeface="Times New Roman" panose="02020603050405020304" pitchFamily="18" charset="0"/>
                <a:cs typeface="Times New Roman" panose="02020603050405020304" pitchFamily="18" charset="0"/>
              </a:rPr>
              <a:t> </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91E4154-1F70-D966-3AD2-0690C1BA8D24}"/>
              </a:ext>
            </a:extLst>
          </p:cNvPr>
          <p:cNvSpPr>
            <a:spLocks noChangeArrowheads="1"/>
          </p:cNvSpPr>
          <p:nvPr/>
        </p:nvSpPr>
        <p:spPr bwMode="auto">
          <a:xfrm>
            <a:off x="0" y="136269"/>
            <a:ext cx="6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8" name="Segnaposto contenuto 7" descr="Immagine che contiene testo, schermata, linea, Diagramma&#10;&#10;Descrizione generata automaticamente">
            <a:extLst>
              <a:ext uri="{FF2B5EF4-FFF2-40B4-BE49-F238E27FC236}">
                <a16:creationId xmlns:a16="http://schemas.microsoft.com/office/drawing/2014/main" id="{BE51A6D7-F089-0555-8F3A-0ADE14F83A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2984" y="1846263"/>
            <a:ext cx="9386358" cy="4022725"/>
          </a:xfrm>
        </p:spPr>
      </p:pic>
      <p:pic>
        <p:nvPicPr>
          <p:cNvPr id="5" name="Immagine 4">
            <a:extLst>
              <a:ext uri="{FF2B5EF4-FFF2-40B4-BE49-F238E27FC236}">
                <a16:creationId xmlns:a16="http://schemas.microsoft.com/office/drawing/2014/main" id="{8EAFA5CF-15FE-AD90-E663-8A5FEF91BF02}"/>
              </a:ext>
            </a:extLst>
          </p:cNvPr>
          <p:cNvPicPr>
            <a:picLocks noChangeAspect="1"/>
          </p:cNvPicPr>
          <p:nvPr/>
        </p:nvPicPr>
        <p:blipFill>
          <a:blip r:embed="rId3"/>
          <a:stretch>
            <a:fillRect/>
          </a:stretch>
        </p:blipFill>
        <p:spPr>
          <a:xfrm>
            <a:off x="9901646" y="4481446"/>
            <a:ext cx="1714739" cy="943107"/>
          </a:xfrm>
          <a:prstGeom prst="rect">
            <a:avLst/>
          </a:prstGeom>
        </p:spPr>
      </p:pic>
    </p:spTree>
    <p:extLst>
      <p:ext uri="{BB962C8B-B14F-4D97-AF65-F5344CB8AC3E}">
        <p14:creationId xmlns:p14="http://schemas.microsoft.com/office/powerpoint/2010/main" val="1648731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514B6-419D-941F-C3FD-D947DC0A50C1}"/>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EB5005A1-96EC-B408-7659-66F900C449E4}"/>
              </a:ext>
            </a:extLst>
          </p:cNvPr>
          <p:cNvSpPr>
            <a:spLocks noGrp="1"/>
          </p:cNvSpPr>
          <p:nvPr>
            <p:ph type="title"/>
          </p:nvPr>
        </p:nvSpPr>
        <p:spPr>
          <a:xfrm>
            <a:off x="1097280" y="286603"/>
            <a:ext cx="7991856" cy="1450757"/>
          </a:xfrm>
        </p:spPr>
        <p:txBody>
          <a:bodyPr/>
          <a:lstStyle/>
          <a:p>
            <a:r>
              <a:rPr lang="it-IT" sz="4000" b="1" dirty="0">
                <a:solidFill>
                  <a:schemeClr val="tx1"/>
                </a:solidFill>
                <a:latin typeface="Times New Roman" panose="02020603050405020304" pitchFamily="18" charset="0"/>
                <a:cs typeface="Times New Roman" panose="02020603050405020304" pitchFamily="18" charset="0"/>
              </a:rPr>
              <a:t>Model training - </a:t>
            </a:r>
            <a:r>
              <a:rPr lang="it-IT" sz="4000" dirty="0">
                <a:solidFill>
                  <a:schemeClr val="tx1"/>
                </a:solidFill>
                <a:latin typeface="Times New Roman" panose="02020603050405020304" pitchFamily="18" charset="0"/>
                <a:cs typeface="Times New Roman" panose="02020603050405020304" pitchFamily="18" charset="0"/>
              </a:rPr>
              <a:t>Loss</a:t>
            </a:r>
            <a:r>
              <a:rPr lang="it-IT" sz="4000" b="1" dirty="0">
                <a:solidFill>
                  <a:schemeClr val="tx1"/>
                </a:solidFill>
                <a:latin typeface="Times New Roman" panose="02020603050405020304" pitchFamily="18" charset="0"/>
                <a:cs typeface="Times New Roman" panose="02020603050405020304" pitchFamily="18" charset="0"/>
              </a:rPr>
              <a:t> </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F746D8C-5253-8A7B-FF9C-A296BBB9A3EE}"/>
              </a:ext>
            </a:extLst>
          </p:cNvPr>
          <p:cNvSpPr>
            <a:spLocks noChangeArrowheads="1"/>
          </p:cNvSpPr>
          <p:nvPr/>
        </p:nvSpPr>
        <p:spPr bwMode="auto">
          <a:xfrm>
            <a:off x="0" y="136269"/>
            <a:ext cx="6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8" name="Segnaposto contenuto 7" descr="Immagine che contiene testo, schermata, linea, Rettangolo&#10;&#10;Descrizione generata automaticamente">
            <a:extLst>
              <a:ext uri="{FF2B5EF4-FFF2-40B4-BE49-F238E27FC236}">
                <a16:creationId xmlns:a16="http://schemas.microsoft.com/office/drawing/2014/main" id="{FC51C475-8F89-E4BB-6C35-6EA04EB275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2984" y="1846263"/>
            <a:ext cx="9386358" cy="4022725"/>
          </a:xfrm>
        </p:spPr>
      </p:pic>
      <p:pic>
        <p:nvPicPr>
          <p:cNvPr id="7" name="Immagine 6">
            <a:extLst>
              <a:ext uri="{FF2B5EF4-FFF2-40B4-BE49-F238E27FC236}">
                <a16:creationId xmlns:a16="http://schemas.microsoft.com/office/drawing/2014/main" id="{CF25640C-914C-DE20-AD64-0EA0B788EE2D}"/>
              </a:ext>
            </a:extLst>
          </p:cNvPr>
          <p:cNvPicPr>
            <a:picLocks noChangeAspect="1"/>
          </p:cNvPicPr>
          <p:nvPr/>
        </p:nvPicPr>
        <p:blipFill>
          <a:blip r:embed="rId3"/>
          <a:stretch>
            <a:fillRect/>
          </a:stretch>
        </p:blipFill>
        <p:spPr>
          <a:xfrm>
            <a:off x="9901646" y="3566919"/>
            <a:ext cx="1390844" cy="1857634"/>
          </a:xfrm>
          <a:prstGeom prst="rect">
            <a:avLst/>
          </a:prstGeom>
        </p:spPr>
      </p:pic>
    </p:spTree>
    <p:extLst>
      <p:ext uri="{BB962C8B-B14F-4D97-AF65-F5344CB8AC3E}">
        <p14:creationId xmlns:p14="http://schemas.microsoft.com/office/powerpoint/2010/main" val="883873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C3603-D197-3E51-BD3D-13E105FB8560}"/>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009BB8AF-C6EB-CD9E-7D0F-EB3730ECF68A}"/>
              </a:ext>
            </a:extLst>
          </p:cNvPr>
          <p:cNvSpPr>
            <a:spLocks noGrp="1"/>
          </p:cNvSpPr>
          <p:nvPr>
            <p:ph type="title"/>
          </p:nvPr>
        </p:nvSpPr>
        <p:spPr>
          <a:xfrm>
            <a:off x="1097279" y="286603"/>
            <a:ext cx="8622727" cy="1450757"/>
          </a:xfrm>
        </p:spPr>
        <p:txBody>
          <a:bodyPr/>
          <a:lstStyle/>
          <a:p>
            <a:r>
              <a:rPr lang="it-IT" sz="4000" b="1" dirty="0">
                <a:solidFill>
                  <a:schemeClr val="tx1"/>
                </a:solidFill>
                <a:latin typeface="Times New Roman" panose="02020603050405020304" pitchFamily="18" charset="0"/>
                <a:cs typeface="Times New Roman" panose="02020603050405020304" pitchFamily="18" charset="0"/>
              </a:rPr>
              <a:t>Model training – </a:t>
            </a:r>
            <a:r>
              <a:rPr lang="it-IT" sz="4000" dirty="0">
                <a:solidFill>
                  <a:schemeClr val="tx1"/>
                </a:solidFill>
                <a:latin typeface="Times New Roman" panose="02020603050405020304" pitchFamily="18" charset="0"/>
                <a:cs typeface="Times New Roman" panose="02020603050405020304" pitchFamily="18" charset="0"/>
              </a:rPr>
              <a:t>False Negative/Positive </a:t>
            </a:r>
            <a:endParaRPr lang="it-IT"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F6AA0C3-EBF9-D060-1077-01346482C3BF}"/>
              </a:ext>
            </a:extLst>
          </p:cNvPr>
          <p:cNvSpPr>
            <a:spLocks noChangeArrowheads="1"/>
          </p:cNvSpPr>
          <p:nvPr/>
        </p:nvSpPr>
        <p:spPr bwMode="auto">
          <a:xfrm>
            <a:off x="0" y="136269"/>
            <a:ext cx="6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8" name="Segnaposto contenuto 7" descr="Immagine che contiene testo, schermata, linea, Diagramma&#10;&#10;Descrizione generata automaticamente">
            <a:extLst>
              <a:ext uri="{FF2B5EF4-FFF2-40B4-BE49-F238E27FC236}">
                <a16:creationId xmlns:a16="http://schemas.microsoft.com/office/drawing/2014/main" id="{CC2FF165-450A-C67D-9406-105D2F69FE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2984" y="1846263"/>
            <a:ext cx="9386358" cy="4022725"/>
          </a:xfrm>
        </p:spPr>
      </p:pic>
      <p:pic>
        <p:nvPicPr>
          <p:cNvPr id="7" name="Immagine 6">
            <a:extLst>
              <a:ext uri="{FF2B5EF4-FFF2-40B4-BE49-F238E27FC236}">
                <a16:creationId xmlns:a16="http://schemas.microsoft.com/office/drawing/2014/main" id="{37CD8272-4FE6-0099-DB24-441D3BA6EC6B}"/>
              </a:ext>
            </a:extLst>
          </p:cNvPr>
          <p:cNvPicPr>
            <a:picLocks noChangeAspect="1"/>
          </p:cNvPicPr>
          <p:nvPr/>
        </p:nvPicPr>
        <p:blipFill>
          <a:blip r:embed="rId3"/>
          <a:stretch>
            <a:fillRect/>
          </a:stretch>
        </p:blipFill>
        <p:spPr>
          <a:xfrm>
            <a:off x="9901646" y="4471920"/>
            <a:ext cx="1676634" cy="952633"/>
          </a:xfrm>
          <a:prstGeom prst="rect">
            <a:avLst/>
          </a:prstGeom>
        </p:spPr>
      </p:pic>
    </p:spTree>
    <p:extLst>
      <p:ext uri="{BB962C8B-B14F-4D97-AF65-F5344CB8AC3E}">
        <p14:creationId xmlns:p14="http://schemas.microsoft.com/office/powerpoint/2010/main" val="1692820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3EE7A-A122-EC04-342A-80BE047E4C45}"/>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E5FA695F-04BF-06EB-E3BE-F9D18AC0FAA0}"/>
              </a:ext>
            </a:extLst>
          </p:cNvPr>
          <p:cNvSpPr>
            <a:spLocks noGrp="1"/>
          </p:cNvSpPr>
          <p:nvPr>
            <p:ph type="title"/>
          </p:nvPr>
        </p:nvSpPr>
        <p:spPr>
          <a:xfrm>
            <a:off x="1097280" y="286603"/>
            <a:ext cx="7991856" cy="1450757"/>
          </a:xfrm>
        </p:spPr>
        <p:txBody>
          <a:bodyPr/>
          <a:lstStyle/>
          <a:p>
            <a:r>
              <a:rPr lang="it-IT" sz="4000" b="1" dirty="0">
                <a:solidFill>
                  <a:schemeClr val="tx1"/>
                </a:solidFill>
                <a:latin typeface="Times New Roman" panose="02020603050405020304" pitchFamily="18" charset="0"/>
                <a:cs typeface="Times New Roman" panose="02020603050405020304" pitchFamily="18" charset="0"/>
              </a:rPr>
              <a:t>Model testing</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793FE76-5BED-7BF2-48C8-B06CB56FA2E8}"/>
              </a:ext>
            </a:extLst>
          </p:cNvPr>
          <p:cNvSpPr>
            <a:spLocks noGrp="1" noChangeArrowheads="1"/>
          </p:cNvSpPr>
          <p:nvPr>
            <p:ph idx="1"/>
          </p:nvPr>
        </p:nvSpPr>
        <p:spPr bwMode="auto">
          <a:xfrm>
            <a:off x="1097280" y="2028616"/>
            <a:ext cx="10035776"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12:00:57 d2.evaluation.evaluator]: </a:t>
            </a:r>
            <a:r>
              <a:rPr kumimoji="0" lang="en-US" altLang="en-US" sz="1300" b="0" i="0" u="none" strike="noStrike" cap="none" normalizeH="0" baseline="0" dirty="0">
                <a:ln>
                  <a:noFill/>
                </a:ln>
                <a:solidFill>
                  <a:schemeClr val="tx1"/>
                </a:solidFill>
                <a:effectLst/>
                <a:latin typeface="Arial Unicode MS"/>
              </a:rPr>
              <a:t>Start inference on 400 batches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12:01:01 d2.evaluation.evaluator]: </a:t>
            </a:r>
            <a:r>
              <a:rPr kumimoji="0" lang="en-US" altLang="en-US" sz="1300" b="0" i="0" u="none" strike="noStrike" cap="none" normalizeH="0" baseline="0" dirty="0">
                <a:ln>
                  <a:noFill/>
                </a:ln>
                <a:solidFill>
                  <a:schemeClr val="tx1"/>
                </a:solidFill>
                <a:effectLst/>
                <a:latin typeface="Arial Unicode MS"/>
              </a:rPr>
              <a:t>Inference done 11/400. </a:t>
            </a:r>
            <a:r>
              <a:rPr kumimoji="0" lang="en-US" altLang="en-US" sz="1300" b="0" i="0" u="none" strike="noStrike" cap="none" normalizeH="0" baseline="0" dirty="0" err="1">
                <a:ln>
                  <a:noFill/>
                </a:ln>
                <a:solidFill>
                  <a:schemeClr val="tx1"/>
                </a:solidFill>
                <a:effectLst/>
                <a:latin typeface="Arial Unicode MS"/>
              </a:rPr>
              <a:t>Dataloading</a:t>
            </a:r>
            <a:r>
              <a:rPr kumimoji="0" lang="en-US" altLang="en-US" sz="1300" b="0" i="0" u="none" strike="noStrike" cap="none" normalizeH="0" baseline="0" dirty="0">
                <a:ln>
                  <a:noFill/>
                </a:ln>
                <a:solidFill>
                  <a:schemeClr val="tx1"/>
                </a:solidFill>
                <a:effectLst/>
                <a:latin typeface="Arial Unicode MS"/>
              </a:rPr>
              <a:t>: 0.0014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Inference: 0.0791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Eval: 0.2202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Total: 0.3007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ETA=0:01:56</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12:01:06 d2.evaluation.evaluator]: </a:t>
            </a:r>
            <a:r>
              <a:rPr kumimoji="0" lang="en-US" altLang="en-US" sz="1300" b="0" i="0" u="none" strike="noStrike" cap="none" normalizeH="0" baseline="0" dirty="0">
                <a:ln>
                  <a:noFill/>
                </a:ln>
                <a:solidFill>
                  <a:schemeClr val="tx1"/>
                </a:solidFill>
                <a:effectLst/>
                <a:latin typeface="Arial Unicode MS"/>
              </a:rPr>
              <a:t>Inference done 28/400. </a:t>
            </a:r>
            <a:r>
              <a:rPr kumimoji="0" lang="en-US" altLang="en-US" sz="1300" b="0" i="0" u="none" strike="noStrike" cap="none" normalizeH="0" baseline="0" dirty="0" err="1">
                <a:ln>
                  <a:noFill/>
                </a:ln>
                <a:solidFill>
                  <a:schemeClr val="tx1"/>
                </a:solidFill>
                <a:effectLst/>
                <a:latin typeface="Arial Unicode MS"/>
              </a:rPr>
              <a:t>Dataloading</a:t>
            </a:r>
            <a:r>
              <a:rPr kumimoji="0" lang="en-US" altLang="en-US" sz="1300" b="0" i="0" u="none" strike="noStrike" cap="none" normalizeH="0" baseline="0" dirty="0">
                <a:ln>
                  <a:noFill/>
                </a:ln>
                <a:solidFill>
                  <a:schemeClr val="tx1"/>
                </a:solidFill>
                <a:effectLst/>
                <a:latin typeface="Arial Unicode MS"/>
              </a:rPr>
              <a:t>: 0.0013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Inference: 0.0784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Eval: 0.2201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Total: 0.3000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ETA=0:01:51</a:t>
            </a:r>
          </a:p>
          <a:p>
            <a:pPr marL="0" indent="0" algn="just" eaLnBrk="0" fontAlgn="base" hangingPunct="0">
              <a:lnSpc>
                <a:spcPct val="100000"/>
              </a:lnSpc>
              <a:spcBef>
                <a:spcPct val="0"/>
              </a:spcBef>
              <a:spcAft>
                <a:spcPct val="0"/>
              </a:spcAft>
              <a:buClrTx/>
              <a:buSzTx/>
              <a:buNone/>
            </a:pPr>
            <a:r>
              <a:rPr kumimoji="0" lang="en-US" altLang="en-US" sz="1300" b="0" i="0" u="none" strike="noStrike" cap="none" normalizeH="0" baseline="0" dirty="0">
                <a:ln>
                  <a:noFill/>
                </a:ln>
                <a:solidFill>
                  <a:srgbClr val="00A250"/>
                </a:solidFill>
                <a:effectLst/>
                <a:latin typeface="Arial Unicode MS"/>
              </a:rPr>
              <a:t>[10/31 12:01:12 d2.evaluation.evaluator]: </a:t>
            </a:r>
            <a:r>
              <a:rPr kumimoji="0" lang="en-US" altLang="en-US" sz="1300" b="0" i="0" u="none" strike="noStrike" cap="none" normalizeH="0" baseline="0" dirty="0">
                <a:ln>
                  <a:noFill/>
                </a:ln>
                <a:solidFill>
                  <a:schemeClr val="tx1"/>
                </a:solidFill>
                <a:effectLst/>
                <a:latin typeface="Arial Unicode MS"/>
              </a:rPr>
              <a:t>Inference done 45/400. </a:t>
            </a:r>
            <a:r>
              <a:rPr kumimoji="0" lang="en-US" altLang="en-US" sz="1300" b="0" i="0" u="none" strike="noStrike" cap="none" normalizeH="0" baseline="0" dirty="0" err="1">
                <a:ln>
                  <a:noFill/>
                </a:ln>
                <a:solidFill>
                  <a:schemeClr val="tx1"/>
                </a:solidFill>
                <a:effectLst/>
                <a:latin typeface="Arial Unicode MS"/>
              </a:rPr>
              <a:t>Dataloading</a:t>
            </a:r>
            <a:r>
              <a:rPr kumimoji="0" lang="en-US" altLang="en-US" sz="1300" b="0" i="0" u="none" strike="noStrike" cap="none" normalizeH="0" baseline="0" dirty="0">
                <a:ln>
                  <a:noFill/>
                </a:ln>
                <a:solidFill>
                  <a:schemeClr val="tx1"/>
                </a:solidFill>
                <a:effectLst/>
                <a:latin typeface="Arial Unicode MS"/>
              </a:rPr>
              <a:t>: 0.0015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Inference: 0.0796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Eval: 0.2188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Total: 0.3001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ETA=0:01:46</a:t>
            </a:r>
            <a:r>
              <a:rPr kumimoji="0" lang="en-US" altLang="en-US" sz="1300" b="0" i="0" u="none" strike="noStrike" cap="none" normalizeH="0" baseline="0" dirty="0">
                <a:ln>
                  <a:noFill/>
                </a:ln>
                <a:solidFill>
                  <a:schemeClr val="tx1"/>
                </a:solidFill>
                <a:effectLst/>
              </a:rPr>
              <a:t> </a:t>
            </a:r>
            <a:endParaRPr kumimoji="0" lang="en-US" altLang="en-US" sz="13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tx1"/>
                </a:solidFill>
                <a:effectLst/>
                <a:latin typeface="Arial Unicode MS"/>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12:02:49 d2.evaluation.evaluator]: </a:t>
            </a:r>
            <a:r>
              <a:rPr kumimoji="0" lang="en-US" altLang="en-US" sz="1300" b="0" i="0" u="none" strike="noStrike" cap="none" normalizeH="0" baseline="0" dirty="0">
                <a:ln>
                  <a:noFill/>
                </a:ln>
                <a:solidFill>
                  <a:schemeClr val="tx1"/>
                </a:solidFill>
                <a:effectLst/>
                <a:latin typeface="Arial Unicode MS"/>
              </a:rPr>
              <a:t>Inference done 369/400. </a:t>
            </a:r>
            <a:r>
              <a:rPr kumimoji="0" lang="en-US" altLang="en-US" sz="1300" b="0" i="0" u="none" strike="noStrike" cap="none" normalizeH="0" baseline="0" dirty="0" err="1">
                <a:ln>
                  <a:noFill/>
                </a:ln>
                <a:solidFill>
                  <a:schemeClr val="tx1"/>
                </a:solidFill>
                <a:effectLst/>
                <a:latin typeface="Arial Unicode MS"/>
              </a:rPr>
              <a:t>Dataloading</a:t>
            </a:r>
            <a:r>
              <a:rPr kumimoji="0" lang="en-US" altLang="en-US" sz="1300" b="0" i="0" u="none" strike="noStrike" cap="none" normalizeH="0" baseline="0" dirty="0">
                <a:ln>
                  <a:noFill/>
                </a:ln>
                <a:solidFill>
                  <a:schemeClr val="tx1"/>
                </a:solidFill>
                <a:effectLst/>
                <a:latin typeface="Arial Unicode MS"/>
              </a:rPr>
              <a:t>: 0.0017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Inference: 0.0817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Eval: 0.2159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Total: 0.2994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ETA=0:00:09</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12:02:54 d2.evaluation.evaluator]: </a:t>
            </a:r>
            <a:r>
              <a:rPr kumimoji="0" lang="en-US" altLang="en-US" sz="1300" b="0" i="0" u="none" strike="noStrike" cap="none" normalizeH="0" baseline="0" dirty="0">
                <a:ln>
                  <a:noFill/>
                </a:ln>
                <a:solidFill>
                  <a:schemeClr val="tx1"/>
                </a:solidFill>
                <a:effectLst/>
                <a:latin typeface="Arial Unicode MS"/>
              </a:rPr>
              <a:t>Inference done 386/400. </a:t>
            </a:r>
            <a:r>
              <a:rPr kumimoji="0" lang="en-US" altLang="en-US" sz="1300" b="0" i="0" u="none" strike="noStrike" cap="none" normalizeH="0" baseline="0" dirty="0" err="1">
                <a:ln>
                  <a:noFill/>
                </a:ln>
                <a:solidFill>
                  <a:schemeClr val="tx1"/>
                </a:solidFill>
                <a:effectLst/>
                <a:latin typeface="Arial Unicode MS"/>
              </a:rPr>
              <a:t>Dataloading</a:t>
            </a:r>
            <a:r>
              <a:rPr kumimoji="0" lang="en-US" altLang="en-US" sz="1300" b="0" i="0" u="none" strike="noStrike" cap="none" normalizeH="0" baseline="0" dirty="0">
                <a:ln>
                  <a:noFill/>
                </a:ln>
                <a:solidFill>
                  <a:schemeClr val="tx1"/>
                </a:solidFill>
                <a:effectLst/>
                <a:latin typeface="Arial Unicode MS"/>
              </a:rPr>
              <a:t>: 0.0017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Inference: 0.0818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Eval: 0.2158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Total: 0.2995 s/</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ETA=0:00:04</a:t>
            </a:r>
            <a:endParaRPr lang="en-US" altLang="en-US" sz="1300" dirty="0">
              <a:solidFill>
                <a:schemeClr val="tx1"/>
              </a:solidFill>
              <a:latin typeface="Arial Unicode MS"/>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A250"/>
                </a:solidFill>
                <a:effectLst/>
                <a:latin typeface="Arial Unicode MS"/>
              </a:rPr>
              <a:t>[10/31 12:02:58 d2.evaluation.evaluator]: </a:t>
            </a:r>
            <a:r>
              <a:rPr kumimoji="0" lang="en-US" altLang="en-US" sz="1300" b="0" i="0" u="none" strike="noStrike" cap="none" normalizeH="0" baseline="0" dirty="0">
                <a:ln>
                  <a:noFill/>
                </a:ln>
                <a:solidFill>
                  <a:schemeClr val="tx1"/>
                </a:solidFill>
                <a:effectLst/>
                <a:latin typeface="Arial Unicode MS"/>
              </a:rPr>
              <a:t>Total inference time: 0:01:58.298671 (0.299490 s / </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per device, on 1 devices)</a:t>
            </a:r>
          </a:p>
          <a:p>
            <a:pPr marL="0" indent="0" algn="just" eaLnBrk="0" fontAlgn="base" hangingPunct="0">
              <a:lnSpc>
                <a:spcPct val="100000"/>
              </a:lnSpc>
              <a:spcBef>
                <a:spcPct val="0"/>
              </a:spcBef>
              <a:spcAft>
                <a:spcPct val="0"/>
              </a:spcAft>
              <a:buClrTx/>
              <a:buSzTx/>
              <a:buNone/>
            </a:pPr>
            <a:r>
              <a:rPr kumimoji="0" lang="en-US" altLang="en-US" sz="1300" b="0" i="0" u="none" strike="noStrike" cap="none" normalizeH="0" baseline="0" dirty="0">
                <a:ln>
                  <a:noFill/>
                </a:ln>
                <a:solidFill>
                  <a:srgbClr val="00A250"/>
                </a:solidFill>
                <a:effectLst/>
                <a:latin typeface="Arial Unicode MS"/>
              </a:rPr>
              <a:t>[10/31 12:02:58 d2.evaluation.evaluator]: </a:t>
            </a:r>
            <a:r>
              <a:rPr kumimoji="0" lang="en-US" altLang="en-US" sz="1300" b="0" i="0" u="none" strike="noStrike" cap="none" normalizeH="0" baseline="0" dirty="0">
                <a:ln>
                  <a:noFill/>
                </a:ln>
                <a:solidFill>
                  <a:schemeClr val="tx1"/>
                </a:solidFill>
                <a:effectLst/>
                <a:latin typeface="Arial Unicode MS"/>
              </a:rPr>
              <a:t>Total inference pure compute time: 0:00:32 (0.082051 s / </a:t>
            </a:r>
            <a:r>
              <a:rPr kumimoji="0" lang="en-US" altLang="en-US" sz="1300" b="0" i="0" u="none" strike="noStrike" cap="none" normalizeH="0" baseline="0" dirty="0" err="1">
                <a:ln>
                  <a:noFill/>
                </a:ln>
                <a:solidFill>
                  <a:schemeClr val="tx1"/>
                </a:solidFill>
                <a:effectLst/>
                <a:latin typeface="Arial Unicode MS"/>
              </a:rPr>
              <a:t>iter</a:t>
            </a:r>
            <a:r>
              <a:rPr kumimoji="0" lang="en-US" altLang="en-US" sz="1300" b="0" i="0" u="none" strike="noStrike" cap="none" normalizeH="0" baseline="0" dirty="0">
                <a:ln>
                  <a:noFill/>
                </a:ln>
                <a:solidFill>
                  <a:schemeClr val="tx1"/>
                </a:solidFill>
                <a:effectLst/>
                <a:latin typeface="Arial Unicode MS"/>
              </a:rPr>
              <a:t> per device, on 1 devices)</a:t>
            </a:r>
            <a:r>
              <a:rPr kumimoji="0" lang="en-US" altLang="en-US" sz="1300" b="0" i="0" u="none" strike="noStrike" cap="none" normalizeH="0" baseline="0" dirty="0">
                <a:ln>
                  <a:noFill/>
                </a:ln>
                <a:solidFill>
                  <a:schemeClr val="tx1"/>
                </a:solidFill>
                <a:effectLst/>
              </a:rPr>
              <a:t> </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8789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02E6B-61FE-B7E2-E1F4-74DE4717AACE}"/>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B9A60700-D9CD-8D6A-4479-77D55FC551C8}"/>
              </a:ext>
            </a:extLst>
          </p:cNvPr>
          <p:cNvSpPr>
            <a:spLocks noGrp="1"/>
          </p:cNvSpPr>
          <p:nvPr>
            <p:ph type="title"/>
          </p:nvPr>
        </p:nvSpPr>
        <p:spPr>
          <a:xfrm>
            <a:off x="1097280" y="286603"/>
            <a:ext cx="7969447" cy="1450757"/>
          </a:xfrm>
        </p:spPr>
        <p:txBody>
          <a:bodyPr>
            <a:normAutofit/>
          </a:bodyPr>
          <a:lstStyle/>
          <a:p>
            <a:r>
              <a:rPr lang="it-IT" sz="4000" b="1" dirty="0">
                <a:solidFill>
                  <a:schemeClr val="tx1"/>
                </a:solidFill>
                <a:latin typeface="Times New Roman" panose="02020603050405020304" pitchFamily="18" charset="0"/>
                <a:cs typeface="Times New Roman" panose="02020603050405020304" pitchFamily="18" charset="0"/>
              </a:rPr>
              <a:t>Model testing – </a:t>
            </a:r>
            <a:r>
              <a:rPr lang="it-IT" sz="4000" dirty="0" err="1">
                <a:solidFill>
                  <a:schemeClr val="tx1"/>
                </a:solidFill>
                <a:latin typeface="Times New Roman" panose="02020603050405020304" pitchFamily="18" charset="0"/>
                <a:cs typeface="Times New Roman" panose="02020603050405020304" pitchFamily="18" charset="0"/>
              </a:rPr>
              <a:t>Intersection</a:t>
            </a:r>
            <a:r>
              <a:rPr lang="it-IT" sz="4000" dirty="0">
                <a:solidFill>
                  <a:schemeClr val="tx1"/>
                </a:solidFill>
                <a:latin typeface="Times New Roman" panose="02020603050405020304" pitchFamily="18" charset="0"/>
                <a:cs typeface="Times New Roman" panose="02020603050405020304" pitchFamily="18" charset="0"/>
              </a:rPr>
              <a:t> Over Union</a:t>
            </a:r>
            <a:endParaRPr lang="it-IT"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Segnaposto contenuto 1">
                <a:extLst>
                  <a:ext uri="{FF2B5EF4-FFF2-40B4-BE49-F238E27FC236}">
                    <a16:creationId xmlns:a16="http://schemas.microsoft.com/office/drawing/2014/main" id="{29A2A545-69D0-115D-B37E-6C6C0402F893}"/>
                  </a:ext>
                </a:extLst>
              </p:cNvPr>
              <p:cNvSpPr>
                <a:spLocks noGrp="1"/>
              </p:cNvSpPr>
              <p:nvPr>
                <p:ph idx="1"/>
              </p:nvPr>
            </p:nvSpPr>
            <p:spPr>
              <a:xfrm>
                <a:off x="1097280" y="1737360"/>
                <a:ext cx="10058400" cy="4361883"/>
              </a:xfrm>
            </p:spPr>
            <p:txBody>
              <a:bodyPr>
                <a:noAutofit/>
              </a:bodyPr>
              <a:lstStyle/>
              <a:p>
                <a:pPr marL="0" indent="0" algn="just">
                  <a:buNone/>
                </a:pPr>
                <a:r>
                  <a:rPr lang="it-IT" sz="1800" dirty="0">
                    <a:solidFill>
                      <a:schemeClr val="tx1"/>
                    </a:solidFill>
                  </a:rPr>
                  <a:t>L'</a:t>
                </a:r>
                <a:r>
                  <a:rPr lang="it-IT" sz="1800" b="1" dirty="0" err="1">
                    <a:solidFill>
                      <a:schemeClr val="tx1"/>
                    </a:solidFill>
                  </a:rPr>
                  <a:t>Intersection</a:t>
                </a:r>
                <a:r>
                  <a:rPr lang="it-IT" sz="1800" b="1" dirty="0">
                    <a:solidFill>
                      <a:schemeClr val="tx1"/>
                    </a:solidFill>
                  </a:rPr>
                  <a:t> over Union (</a:t>
                </a:r>
                <a:r>
                  <a:rPr lang="it-IT" sz="1800" b="1" dirty="0" err="1">
                    <a:solidFill>
                      <a:schemeClr val="tx1"/>
                    </a:solidFill>
                  </a:rPr>
                  <a:t>IoU</a:t>
                </a:r>
                <a:r>
                  <a:rPr lang="it-IT" sz="1800" b="1" dirty="0">
                    <a:solidFill>
                      <a:schemeClr val="tx1"/>
                    </a:solidFill>
                  </a:rPr>
                  <a:t>) </a:t>
                </a:r>
                <a:r>
                  <a:rPr lang="it-IT" sz="1800" dirty="0">
                    <a:solidFill>
                      <a:schemeClr val="tx1"/>
                    </a:solidFill>
                  </a:rPr>
                  <a:t>è una metrica che misura il grado di sovrapposizione tra due regioni: il riquadro di verità (</a:t>
                </a:r>
                <a:r>
                  <a:rPr lang="it-IT" sz="1800" dirty="0" err="1">
                    <a:solidFill>
                      <a:schemeClr val="tx1"/>
                    </a:solidFill>
                  </a:rPr>
                  <a:t>bounding</a:t>
                </a:r>
                <a:r>
                  <a:rPr lang="it-IT" sz="1800" dirty="0">
                    <a:solidFill>
                      <a:schemeClr val="tx1"/>
                    </a:solidFill>
                  </a:rPr>
                  <a:t> box ground truth) e il riquadro predetto dal modello (</a:t>
                </a:r>
                <a:r>
                  <a:rPr lang="it-IT" sz="1800" dirty="0" err="1">
                    <a:solidFill>
                      <a:schemeClr val="tx1"/>
                    </a:solidFill>
                  </a:rPr>
                  <a:t>bounding</a:t>
                </a:r>
                <a:r>
                  <a:rPr lang="it-IT" sz="1800" dirty="0">
                    <a:solidFill>
                      <a:schemeClr val="tx1"/>
                    </a:solidFill>
                  </a:rPr>
                  <a:t> box predetto).</a:t>
                </a:r>
              </a:p>
              <a:p>
                <a:pPr marL="0" indent="0" algn="just">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𝐼𝑜𝑈</m:t>
                      </m:r>
                      <m:r>
                        <a:rPr lang="it-IT" sz="1800" b="0" i="1" smtClean="0">
                          <a:solidFill>
                            <a:schemeClr val="tx1"/>
                          </a:solidFill>
                          <a:latin typeface="Cambria Math" panose="02040503050406030204" pitchFamily="18" charset="0"/>
                        </a:rPr>
                        <m:t>=</m:t>
                      </m:r>
                      <m:f>
                        <m:fPr>
                          <m:ctrlPr>
                            <a:rPr lang="it-IT" sz="1800" b="0" i="1" smtClean="0">
                              <a:solidFill>
                                <a:schemeClr val="tx1"/>
                              </a:solidFill>
                              <a:latin typeface="Cambria Math" panose="02040503050406030204" pitchFamily="18" charset="0"/>
                            </a:rPr>
                          </m:ctrlPr>
                        </m:fPr>
                        <m:num>
                          <m:r>
                            <a:rPr lang="it-IT" sz="1800" b="0" i="1" smtClean="0">
                              <a:solidFill>
                                <a:schemeClr val="tx1"/>
                              </a:solidFill>
                              <a:latin typeface="Cambria Math" panose="02040503050406030204" pitchFamily="18" charset="0"/>
                            </a:rPr>
                            <m:t>𝐴𝑟𝑒</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𝑎</m:t>
                              </m:r>
                            </m:e>
                            <m:sub>
                              <m:r>
                                <a:rPr lang="it-IT" sz="1800" b="0" i="1" smtClean="0">
                                  <a:solidFill>
                                    <a:schemeClr val="tx1"/>
                                  </a:solidFill>
                                  <a:latin typeface="Cambria Math" panose="02040503050406030204" pitchFamily="18" charset="0"/>
                                </a:rPr>
                                <m:t>𝐼𝑛𝑡𝑒𝑟𝑠𝑒𝑧𝑖𝑜𝑛𝑒</m:t>
                              </m:r>
                            </m:sub>
                          </m:sSub>
                        </m:num>
                        <m:den>
                          <m:r>
                            <a:rPr lang="it-IT" sz="1800" b="0" i="1" smtClean="0">
                              <a:solidFill>
                                <a:schemeClr val="tx1"/>
                              </a:solidFill>
                              <a:latin typeface="Cambria Math" panose="02040503050406030204" pitchFamily="18" charset="0"/>
                            </a:rPr>
                            <m:t>𝐴𝑟𝑒</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𝑎</m:t>
                              </m:r>
                            </m:e>
                            <m:sub>
                              <m:r>
                                <a:rPr lang="it-IT" sz="1800" b="0" i="1" smtClean="0">
                                  <a:solidFill>
                                    <a:schemeClr val="tx1"/>
                                  </a:solidFill>
                                  <a:latin typeface="Cambria Math" panose="02040503050406030204" pitchFamily="18" charset="0"/>
                                </a:rPr>
                                <m:t>𝑈𝑛𝑖𝑜𝑛𝑒</m:t>
                              </m:r>
                            </m:sub>
                          </m:sSub>
                        </m:den>
                      </m:f>
                    </m:oMath>
                  </m:oMathPara>
                </a14:m>
                <a:endParaRPr lang="en-US" dirty="0">
                  <a:solidFill>
                    <a:schemeClr val="tx1"/>
                  </a:solidFill>
                </a:endParaRPr>
              </a:p>
              <a:p>
                <a:pPr marL="0" indent="0" algn="just">
                  <a:buNone/>
                </a:pPr>
                <a:r>
                  <a:rPr lang="en-US" sz="1600" dirty="0">
                    <a:solidFill>
                      <a:schemeClr val="tx1"/>
                    </a:solidFill>
                  </a:rPr>
                  <a:t>dove:</a:t>
                </a:r>
              </a:p>
              <a:p>
                <a:pPr lvl="1" algn="just">
                  <a:buFont typeface="Courier New" panose="02070309020205020404" pitchFamily="49" charset="0"/>
                  <a:buChar char="o"/>
                </a:pPr>
                <a:r>
                  <a:rPr lang="en-US" sz="1600" dirty="0">
                    <a:solidFill>
                      <a:schemeClr val="tx1"/>
                    </a:solidFill>
                  </a:rPr>
                  <a:t> </a:t>
                </a:r>
                <a:r>
                  <a:rPr lang="en-US" sz="1600" dirty="0" err="1">
                    <a:solidFill>
                      <a:schemeClr val="tx1"/>
                    </a:solidFill>
                  </a:rPr>
                  <a:t>L’Area</a:t>
                </a:r>
                <a:r>
                  <a:rPr lang="en-US" sz="1600" dirty="0">
                    <a:solidFill>
                      <a:schemeClr val="tx1"/>
                    </a:solidFill>
                  </a:rPr>
                  <a:t> di </a:t>
                </a:r>
                <a:r>
                  <a:rPr lang="en-US" sz="1600" dirty="0" err="1">
                    <a:solidFill>
                      <a:schemeClr val="tx1"/>
                    </a:solidFill>
                  </a:rPr>
                  <a:t>Intersezione</a:t>
                </a:r>
                <a:r>
                  <a:rPr lang="en-US" sz="1600" dirty="0">
                    <a:solidFill>
                      <a:schemeClr val="tx1"/>
                    </a:solidFill>
                  </a:rPr>
                  <a:t> è la </a:t>
                </a:r>
                <a:r>
                  <a:rPr lang="en-US" sz="1600" dirty="0" err="1">
                    <a:solidFill>
                      <a:schemeClr val="tx1"/>
                    </a:solidFill>
                  </a:rPr>
                  <a:t>porzione</a:t>
                </a:r>
                <a:r>
                  <a:rPr lang="en-US" sz="1600" dirty="0">
                    <a:solidFill>
                      <a:schemeClr val="tx1"/>
                    </a:solidFill>
                  </a:rPr>
                  <a:t> </a:t>
                </a:r>
                <a:r>
                  <a:rPr lang="en-US" sz="1600" dirty="0" err="1">
                    <a:solidFill>
                      <a:schemeClr val="tx1"/>
                    </a:solidFill>
                  </a:rPr>
                  <a:t>comune</a:t>
                </a:r>
                <a:r>
                  <a:rPr lang="en-US" sz="1600" dirty="0">
                    <a:solidFill>
                      <a:schemeClr val="tx1"/>
                    </a:solidFill>
                  </a:rPr>
                  <a:t> </a:t>
                </a:r>
                <a:r>
                  <a:rPr lang="en-US" sz="1600" dirty="0" err="1">
                    <a:solidFill>
                      <a:schemeClr val="tx1"/>
                    </a:solidFill>
                  </a:rPr>
                  <a:t>tra</a:t>
                </a:r>
                <a:r>
                  <a:rPr lang="en-US" sz="1600" dirty="0">
                    <a:solidFill>
                      <a:schemeClr val="tx1"/>
                    </a:solidFill>
                  </a:rPr>
                  <a:t> il </a:t>
                </a:r>
                <a:r>
                  <a:rPr lang="en-US" sz="1600" dirty="0" err="1">
                    <a:solidFill>
                      <a:schemeClr val="tx1"/>
                    </a:solidFill>
                  </a:rPr>
                  <a:t>riquadro</a:t>
                </a:r>
                <a:r>
                  <a:rPr lang="en-US" sz="1600" dirty="0">
                    <a:solidFill>
                      <a:schemeClr val="tx1"/>
                    </a:solidFill>
                  </a:rPr>
                  <a:t> </a:t>
                </a:r>
                <a:r>
                  <a:rPr lang="en-US" sz="1600" dirty="0" err="1">
                    <a:solidFill>
                      <a:schemeClr val="tx1"/>
                    </a:solidFill>
                  </a:rPr>
                  <a:t>predetto</a:t>
                </a:r>
                <a:r>
                  <a:rPr lang="en-US" sz="1600" dirty="0">
                    <a:solidFill>
                      <a:schemeClr val="tx1"/>
                    </a:solidFill>
                  </a:rPr>
                  <a:t> e </a:t>
                </a:r>
                <a:r>
                  <a:rPr lang="en-US" sz="1600" dirty="0" err="1">
                    <a:solidFill>
                      <a:schemeClr val="tx1"/>
                    </a:solidFill>
                  </a:rPr>
                  <a:t>quello</a:t>
                </a:r>
                <a:r>
                  <a:rPr lang="en-US" sz="1600" dirty="0">
                    <a:solidFill>
                      <a:schemeClr val="tx1"/>
                    </a:solidFill>
                  </a:rPr>
                  <a:t> </a:t>
                </a:r>
                <a:r>
                  <a:rPr lang="en-US" sz="1600" dirty="0" err="1">
                    <a:solidFill>
                      <a:schemeClr val="tx1"/>
                    </a:solidFill>
                  </a:rPr>
                  <a:t>reale</a:t>
                </a:r>
                <a:r>
                  <a:rPr lang="en-US" sz="1600" dirty="0">
                    <a:solidFill>
                      <a:schemeClr val="tx1"/>
                    </a:solidFill>
                  </a:rPr>
                  <a:t>.</a:t>
                </a:r>
              </a:p>
              <a:p>
                <a:pPr lvl="1" algn="just">
                  <a:buFont typeface="Courier New" panose="02070309020205020404" pitchFamily="49" charset="0"/>
                  <a:buChar char="o"/>
                </a:pPr>
                <a:r>
                  <a:rPr lang="en-US" sz="1600" dirty="0">
                    <a:solidFill>
                      <a:schemeClr val="tx1"/>
                    </a:solidFill>
                  </a:rPr>
                  <a:t> </a:t>
                </a:r>
                <a:r>
                  <a:rPr lang="en-US" sz="1600" dirty="0" err="1">
                    <a:solidFill>
                      <a:schemeClr val="tx1"/>
                    </a:solidFill>
                  </a:rPr>
                  <a:t>L’Area</a:t>
                </a:r>
                <a:r>
                  <a:rPr lang="en-US" sz="1600" dirty="0">
                    <a:solidFill>
                      <a:schemeClr val="tx1"/>
                    </a:solidFill>
                  </a:rPr>
                  <a:t> di </a:t>
                </a:r>
                <a:r>
                  <a:rPr lang="en-US" sz="1600" dirty="0" err="1">
                    <a:solidFill>
                      <a:schemeClr val="tx1"/>
                    </a:solidFill>
                  </a:rPr>
                  <a:t>Unione</a:t>
                </a:r>
                <a:r>
                  <a:rPr lang="en-US" sz="1600" dirty="0">
                    <a:solidFill>
                      <a:schemeClr val="tx1"/>
                    </a:solidFill>
                  </a:rPr>
                  <a:t> è </a:t>
                </a:r>
                <a:r>
                  <a:rPr lang="en-US" sz="1600" dirty="0" err="1">
                    <a:solidFill>
                      <a:schemeClr val="tx1"/>
                    </a:solidFill>
                  </a:rPr>
                  <a:t>l’unione</a:t>
                </a:r>
                <a:r>
                  <a:rPr lang="en-US" sz="1600" dirty="0">
                    <a:solidFill>
                      <a:schemeClr val="tx1"/>
                    </a:solidFill>
                  </a:rPr>
                  <a:t> </a:t>
                </a:r>
                <a:r>
                  <a:rPr lang="en-US" sz="1600" dirty="0" err="1">
                    <a:solidFill>
                      <a:schemeClr val="tx1"/>
                    </a:solidFill>
                  </a:rPr>
                  <a:t>complessiva</a:t>
                </a:r>
                <a:r>
                  <a:rPr lang="en-US" sz="1600" dirty="0">
                    <a:solidFill>
                      <a:schemeClr val="tx1"/>
                    </a:solidFill>
                  </a:rPr>
                  <a:t> </a:t>
                </a:r>
                <a:r>
                  <a:rPr lang="en-US" sz="1600" dirty="0" err="1">
                    <a:solidFill>
                      <a:schemeClr val="tx1"/>
                    </a:solidFill>
                  </a:rPr>
                  <a:t>dei</a:t>
                </a:r>
                <a:r>
                  <a:rPr lang="en-US" sz="1600" dirty="0">
                    <a:solidFill>
                      <a:schemeClr val="tx1"/>
                    </a:solidFill>
                  </a:rPr>
                  <a:t> due </a:t>
                </a:r>
                <a:r>
                  <a:rPr lang="en-US" sz="1600" dirty="0" err="1">
                    <a:solidFill>
                      <a:schemeClr val="tx1"/>
                    </a:solidFill>
                  </a:rPr>
                  <a:t>riquadri</a:t>
                </a:r>
                <a:r>
                  <a:rPr lang="en-US" sz="1600" dirty="0">
                    <a:solidFill>
                      <a:schemeClr val="tx1"/>
                    </a:solidFill>
                  </a:rPr>
                  <a:t>.</a:t>
                </a:r>
              </a:p>
              <a:p>
                <a:pPr marL="201168" lvl="1" indent="0" algn="just">
                  <a:buNone/>
                </a:pPr>
                <a:endParaRPr lang="en-US" sz="1800" dirty="0">
                  <a:solidFill>
                    <a:schemeClr val="tx1"/>
                  </a:solidFill>
                </a:endParaRPr>
              </a:p>
              <a:p>
                <a:pPr marL="0" indent="0" algn="just">
                  <a:buNone/>
                </a:pPr>
                <a:r>
                  <a:rPr lang="en-US" dirty="0">
                    <a:solidFill>
                      <a:schemeClr val="tx1"/>
                    </a:solidFill>
                  </a:rPr>
                  <a:t>In </a:t>
                </a:r>
                <a:r>
                  <a:rPr lang="en-US" dirty="0" err="1">
                    <a:solidFill>
                      <a:schemeClr val="tx1"/>
                    </a:solidFill>
                  </a:rPr>
                  <a:t>particolare</a:t>
                </a:r>
                <a:r>
                  <a:rPr lang="en-US" dirty="0">
                    <a:solidFill>
                      <a:schemeClr val="tx1"/>
                    </a:solidFill>
                  </a:rPr>
                  <a:t>, </a:t>
                </a:r>
                <a:r>
                  <a:rPr lang="en-US" dirty="0" err="1">
                    <a:solidFill>
                      <a:schemeClr val="tx1"/>
                    </a:solidFill>
                  </a:rPr>
                  <a:t>l’IoU</a:t>
                </a:r>
                <a:r>
                  <a:rPr lang="en-US" dirty="0">
                    <a:solidFill>
                      <a:schemeClr val="tx1"/>
                    </a:solidFill>
                  </a:rPr>
                  <a:t>  assume </a:t>
                </a:r>
                <a:r>
                  <a:rPr lang="en-US" dirty="0" err="1">
                    <a:solidFill>
                      <a:schemeClr val="tx1"/>
                    </a:solidFill>
                  </a:rPr>
                  <a:t>valore</a:t>
                </a:r>
                <a:r>
                  <a:rPr lang="en-US" dirty="0">
                    <a:solidFill>
                      <a:schemeClr val="tx1"/>
                    </a:solidFill>
                  </a:rPr>
                  <a:t> </a:t>
                </a:r>
                <a:r>
                  <a:rPr lang="en-US" dirty="0" err="1">
                    <a:solidFill>
                      <a:schemeClr val="tx1"/>
                    </a:solidFill>
                  </a:rPr>
                  <a:t>tra</a:t>
                </a:r>
                <a:r>
                  <a:rPr lang="en-US" dirty="0">
                    <a:solidFill>
                      <a:schemeClr val="tx1"/>
                    </a:solidFill>
                  </a:rPr>
                  <a:t> 0 e 1:</a:t>
                </a:r>
              </a:p>
              <a:p>
                <a:pPr lvl="1" algn="just">
                  <a:buFont typeface="Courier New" panose="02070309020205020404" pitchFamily="49" charset="0"/>
                  <a:buChar char="o"/>
                </a:pPr>
                <a:r>
                  <a:rPr lang="en-US" sz="1600" dirty="0">
                    <a:solidFill>
                      <a:schemeClr val="tx1"/>
                    </a:solidFill>
                  </a:rPr>
                  <a:t> Un </a:t>
                </a:r>
                <a:r>
                  <a:rPr lang="en-US" sz="1600" dirty="0" err="1">
                    <a:solidFill>
                      <a:schemeClr val="tx1"/>
                    </a:solidFill>
                  </a:rPr>
                  <a:t>IoU</a:t>
                </a:r>
                <a:r>
                  <a:rPr lang="en-US" sz="1600" dirty="0">
                    <a:solidFill>
                      <a:schemeClr val="tx1"/>
                    </a:solidFill>
                  </a:rPr>
                  <a:t> </a:t>
                </a:r>
                <a:r>
                  <a:rPr lang="en-US" sz="1600" dirty="0" err="1">
                    <a:solidFill>
                      <a:schemeClr val="tx1"/>
                    </a:solidFill>
                  </a:rPr>
                  <a:t>pari</a:t>
                </a:r>
                <a:r>
                  <a:rPr lang="en-US" sz="1600" dirty="0">
                    <a:solidFill>
                      <a:schemeClr val="tx1"/>
                    </a:solidFill>
                  </a:rPr>
                  <a:t> a 1 </a:t>
                </a:r>
                <a:r>
                  <a:rPr lang="en-US" sz="1600" dirty="0" err="1">
                    <a:solidFill>
                      <a:schemeClr val="tx1"/>
                    </a:solidFill>
                  </a:rPr>
                  <a:t>significa</a:t>
                </a:r>
                <a:r>
                  <a:rPr lang="en-US" sz="1600" dirty="0">
                    <a:solidFill>
                      <a:schemeClr val="tx1"/>
                    </a:solidFill>
                  </a:rPr>
                  <a:t> </a:t>
                </a:r>
                <a:r>
                  <a:rPr lang="en-US" sz="1600" dirty="0" err="1">
                    <a:solidFill>
                      <a:schemeClr val="tx1"/>
                    </a:solidFill>
                  </a:rPr>
                  <a:t>che</a:t>
                </a:r>
                <a:r>
                  <a:rPr lang="en-US" sz="1600" dirty="0">
                    <a:solidFill>
                      <a:schemeClr val="tx1"/>
                    </a:solidFill>
                  </a:rPr>
                  <a:t> </a:t>
                </a:r>
                <a:r>
                  <a:rPr lang="en-US" sz="1600" dirty="0" err="1">
                    <a:solidFill>
                      <a:schemeClr val="tx1"/>
                    </a:solidFill>
                  </a:rPr>
                  <a:t>i</a:t>
                </a:r>
                <a:r>
                  <a:rPr lang="en-US" sz="1600" dirty="0">
                    <a:solidFill>
                      <a:schemeClr val="tx1"/>
                    </a:solidFill>
                  </a:rPr>
                  <a:t> </a:t>
                </a:r>
                <a:r>
                  <a:rPr lang="en-US" sz="1600" dirty="0" err="1">
                    <a:solidFill>
                      <a:schemeClr val="tx1"/>
                    </a:solidFill>
                  </a:rPr>
                  <a:t>riquadri</a:t>
                </a:r>
                <a:r>
                  <a:rPr lang="en-US" sz="1600" dirty="0">
                    <a:solidFill>
                      <a:schemeClr val="tx1"/>
                    </a:solidFill>
                  </a:rPr>
                  <a:t> </a:t>
                </a:r>
                <a:r>
                  <a:rPr lang="en-US" sz="1600" dirty="0" err="1">
                    <a:solidFill>
                      <a:schemeClr val="tx1"/>
                    </a:solidFill>
                  </a:rPr>
                  <a:t>sono</a:t>
                </a:r>
                <a:r>
                  <a:rPr lang="en-US" sz="1600" dirty="0">
                    <a:solidFill>
                      <a:schemeClr val="tx1"/>
                    </a:solidFill>
                  </a:rPr>
                  <a:t> </a:t>
                </a:r>
                <a:r>
                  <a:rPr lang="en-US" sz="1600" dirty="0" err="1">
                    <a:solidFill>
                      <a:schemeClr val="tx1"/>
                    </a:solidFill>
                  </a:rPr>
                  <a:t>perfettamente</a:t>
                </a:r>
                <a:r>
                  <a:rPr lang="en-US" sz="1600" dirty="0">
                    <a:solidFill>
                      <a:schemeClr val="tx1"/>
                    </a:solidFill>
                  </a:rPr>
                  <a:t> </a:t>
                </a:r>
                <a:r>
                  <a:rPr lang="en-US" sz="1600" dirty="0" err="1">
                    <a:solidFill>
                      <a:schemeClr val="tx1"/>
                    </a:solidFill>
                  </a:rPr>
                  <a:t>sovrapposti</a:t>
                </a:r>
                <a:r>
                  <a:rPr lang="en-US" sz="1600" dirty="0">
                    <a:solidFill>
                      <a:schemeClr val="tx1"/>
                    </a:solidFill>
                  </a:rPr>
                  <a:t>.</a:t>
                </a:r>
              </a:p>
              <a:p>
                <a:pPr lvl="1" algn="just">
                  <a:buFont typeface="Courier New" panose="02070309020205020404" pitchFamily="49" charset="0"/>
                  <a:buChar char="o"/>
                </a:pPr>
                <a:r>
                  <a:rPr lang="en-US" sz="1600" dirty="0">
                    <a:solidFill>
                      <a:schemeClr val="tx1"/>
                    </a:solidFill>
                  </a:rPr>
                  <a:t> Un </a:t>
                </a:r>
                <a:r>
                  <a:rPr lang="en-US" sz="1600" dirty="0" err="1">
                    <a:solidFill>
                      <a:schemeClr val="tx1"/>
                    </a:solidFill>
                  </a:rPr>
                  <a:t>IoU</a:t>
                </a:r>
                <a:r>
                  <a:rPr lang="en-US" sz="1600" dirty="0">
                    <a:solidFill>
                      <a:schemeClr val="tx1"/>
                    </a:solidFill>
                  </a:rPr>
                  <a:t> </a:t>
                </a:r>
                <a:r>
                  <a:rPr lang="en-US" sz="1600" dirty="0" err="1">
                    <a:solidFill>
                      <a:schemeClr val="tx1"/>
                    </a:solidFill>
                  </a:rPr>
                  <a:t>pari</a:t>
                </a:r>
                <a:r>
                  <a:rPr lang="en-US" sz="1600" dirty="0">
                    <a:solidFill>
                      <a:schemeClr val="tx1"/>
                    </a:solidFill>
                  </a:rPr>
                  <a:t> a 0 </a:t>
                </a:r>
                <a:r>
                  <a:rPr lang="en-US" sz="1600" dirty="0" err="1">
                    <a:solidFill>
                      <a:schemeClr val="tx1"/>
                    </a:solidFill>
                  </a:rPr>
                  <a:t>significa</a:t>
                </a:r>
                <a:r>
                  <a:rPr lang="en-US" sz="1600" dirty="0">
                    <a:solidFill>
                      <a:schemeClr val="tx1"/>
                    </a:solidFill>
                  </a:rPr>
                  <a:t> </a:t>
                </a:r>
                <a:r>
                  <a:rPr lang="en-US" sz="1600" dirty="0" err="1">
                    <a:solidFill>
                      <a:schemeClr val="tx1"/>
                    </a:solidFill>
                  </a:rPr>
                  <a:t>che</a:t>
                </a:r>
                <a:r>
                  <a:rPr lang="en-US" sz="1600" dirty="0">
                    <a:solidFill>
                      <a:schemeClr val="tx1"/>
                    </a:solidFill>
                  </a:rPr>
                  <a:t> non </a:t>
                </a:r>
                <a:r>
                  <a:rPr lang="en-US" sz="1600" dirty="0" err="1">
                    <a:solidFill>
                      <a:schemeClr val="tx1"/>
                    </a:solidFill>
                  </a:rPr>
                  <a:t>c’è</a:t>
                </a:r>
                <a:r>
                  <a:rPr lang="en-US" sz="1600" dirty="0">
                    <a:solidFill>
                      <a:schemeClr val="tx1"/>
                    </a:solidFill>
                  </a:rPr>
                  <a:t> </a:t>
                </a:r>
                <a:r>
                  <a:rPr lang="en-US" sz="1600" dirty="0" err="1">
                    <a:solidFill>
                      <a:schemeClr val="tx1"/>
                    </a:solidFill>
                  </a:rPr>
                  <a:t>sovrapposizione</a:t>
                </a:r>
                <a:r>
                  <a:rPr lang="en-US" sz="1600" dirty="0">
                    <a:solidFill>
                      <a:schemeClr val="tx1"/>
                    </a:solidFill>
                  </a:rPr>
                  <a:t>.</a:t>
                </a:r>
              </a:p>
              <a:p>
                <a:pPr marL="201168" lvl="1" indent="0" algn="just">
                  <a:buNone/>
                </a:pPr>
                <a:endParaRPr lang="en-US" sz="1600" dirty="0">
                  <a:solidFill>
                    <a:schemeClr val="tx1"/>
                  </a:solidFill>
                </a:endParaRPr>
              </a:p>
              <a:p>
                <a:pPr marL="0" indent="0" algn="just">
                  <a:buNone/>
                </a:pPr>
                <a:r>
                  <a:rPr lang="en-US" sz="1800" dirty="0">
                    <a:solidFill>
                      <a:schemeClr val="tx1"/>
                    </a:solidFill>
                  </a:rPr>
                  <a:t>In </a:t>
                </a:r>
                <a:r>
                  <a:rPr lang="en-US" sz="1800" dirty="0" err="1">
                    <a:solidFill>
                      <a:schemeClr val="tx1"/>
                    </a:solidFill>
                  </a:rPr>
                  <a:t>applicazioni</a:t>
                </a:r>
                <a:r>
                  <a:rPr lang="en-US" sz="1800" dirty="0">
                    <a:solidFill>
                      <a:schemeClr val="tx1"/>
                    </a:solidFill>
                  </a:rPr>
                  <a:t> </a:t>
                </a:r>
                <a:r>
                  <a:rPr lang="en-US" sz="1800" dirty="0" err="1">
                    <a:solidFill>
                      <a:schemeClr val="tx1"/>
                    </a:solidFill>
                  </a:rPr>
                  <a:t>pratiche</a:t>
                </a:r>
                <a:r>
                  <a:rPr lang="en-US" sz="1800" dirty="0">
                    <a:solidFill>
                      <a:schemeClr val="tx1"/>
                    </a:solidFill>
                  </a:rPr>
                  <a:t>, </a:t>
                </a:r>
                <a:r>
                  <a:rPr lang="en-US" sz="1800" dirty="0" err="1">
                    <a:solidFill>
                      <a:schemeClr val="tx1"/>
                    </a:solidFill>
                  </a:rPr>
                  <a:t>si</a:t>
                </a:r>
                <a:r>
                  <a:rPr lang="en-US" sz="1800" dirty="0">
                    <a:solidFill>
                      <a:schemeClr val="tx1"/>
                    </a:solidFill>
                  </a:rPr>
                  <a:t> </a:t>
                </a:r>
                <a:r>
                  <a:rPr lang="en-US" sz="1800" dirty="0" err="1">
                    <a:solidFill>
                      <a:schemeClr val="tx1"/>
                    </a:solidFill>
                  </a:rPr>
                  <a:t>considera</a:t>
                </a:r>
                <a:r>
                  <a:rPr lang="en-US" sz="1800" dirty="0">
                    <a:solidFill>
                      <a:schemeClr val="tx1"/>
                    </a:solidFill>
                  </a:rPr>
                  <a:t> un </a:t>
                </a:r>
                <a:r>
                  <a:rPr lang="en-US" sz="1800" dirty="0" err="1">
                    <a:solidFill>
                      <a:schemeClr val="tx1"/>
                    </a:solidFill>
                  </a:rPr>
                  <a:t>rilevamento</a:t>
                </a:r>
                <a:r>
                  <a:rPr lang="en-US" sz="1800" dirty="0">
                    <a:solidFill>
                      <a:schemeClr val="tx1"/>
                    </a:solidFill>
                  </a:rPr>
                  <a:t> </a:t>
                </a:r>
                <a:r>
                  <a:rPr lang="en-US" sz="1800" dirty="0" err="1">
                    <a:solidFill>
                      <a:schemeClr val="tx1"/>
                    </a:solidFill>
                  </a:rPr>
                  <a:t>corretto</a:t>
                </a:r>
                <a:r>
                  <a:rPr lang="en-US" sz="1800" dirty="0">
                    <a:solidFill>
                      <a:schemeClr val="tx1"/>
                    </a:solidFill>
                  </a:rPr>
                  <a:t> se </a:t>
                </a:r>
                <a:r>
                  <a:rPr lang="en-US" sz="1800" dirty="0" err="1">
                    <a:solidFill>
                      <a:schemeClr val="tx1"/>
                    </a:solidFill>
                  </a:rPr>
                  <a:t>l’IoU</a:t>
                </a:r>
                <a:r>
                  <a:rPr lang="en-US" sz="1800" dirty="0">
                    <a:solidFill>
                      <a:schemeClr val="tx1"/>
                    </a:solidFill>
                  </a:rPr>
                  <a:t> </a:t>
                </a:r>
                <a:r>
                  <a:rPr lang="en-US" sz="1800" dirty="0" err="1">
                    <a:solidFill>
                      <a:schemeClr val="tx1"/>
                    </a:solidFill>
                  </a:rPr>
                  <a:t>tra</a:t>
                </a:r>
                <a:r>
                  <a:rPr lang="en-US" sz="1800" dirty="0">
                    <a:solidFill>
                      <a:schemeClr val="tx1"/>
                    </a:solidFill>
                  </a:rPr>
                  <a:t> il </a:t>
                </a:r>
                <a:r>
                  <a:rPr lang="en-US" sz="1800" dirty="0" err="1">
                    <a:solidFill>
                      <a:schemeClr val="tx1"/>
                    </a:solidFill>
                  </a:rPr>
                  <a:t>riquadro</a:t>
                </a:r>
                <a:r>
                  <a:rPr lang="en-US" sz="1800" dirty="0">
                    <a:solidFill>
                      <a:schemeClr val="tx1"/>
                    </a:solidFill>
                  </a:rPr>
                  <a:t> </a:t>
                </a:r>
                <a:r>
                  <a:rPr lang="en-US" sz="1800" dirty="0" err="1">
                    <a:solidFill>
                      <a:schemeClr val="tx1"/>
                    </a:solidFill>
                  </a:rPr>
                  <a:t>predetto</a:t>
                </a:r>
                <a:r>
                  <a:rPr lang="en-US" sz="1800" dirty="0">
                    <a:solidFill>
                      <a:schemeClr val="tx1"/>
                    </a:solidFill>
                  </a:rPr>
                  <a:t> e </a:t>
                </a:r>
                <a:r>
                  <a:rPr lang="en-US" sz="1800" dirty="0" err="1">
                    <a:solidFill>
                      <a:schemeClr val="tx1"/>
                    </a:solidFill>
                  </a:rPr>
                  <a:t>quello</a:t>
                </a:r>
                <a:r>
                  <a:rPr lang="en-US" sz="1800" dirty="0">
                    <a:solidFill>
                      <a:schemeClr val="tx1"/>
                    </a:solidFill>
                  </a:rPr>
                  <a:t> </a:t>
                </a:r>
                <a:r>
                  <a:rPr lang="en-US" sz="1800" dirty="0" err="1">
                    <a:solidFill>
                      <a:schemeClr val="tx1"/>
                    </a:solidFill>
                  </a:rPr>
                  <a:t>reale</a:t>
                </a:r>
                <a:r>
                  <a:rPr lang="en-US" sz="1800" dirty="0">
                    <a:solidFill>
                      <a:schemeClr val="tx1"/>
                    </a:solidFill>
                  </a:rPr>
                  <a:t> </a:t>
                </a:r>
                <a:r>
                  <a:rPr lang="en-US" sz="1800" dirty="0" err="1">
                    <a:solidFill>
                      <a:schemeClr val="tx1"/>
                    </a:solidFill>
                  </a:rPr>
                  <a:t>supera</a:t>
                </a:r>
                <a:r>
                  <a:rPr lang="en-US" sz="1800" dirty="0">
                    <a:solidFill>
                      <a:schemeClr val="tx1"/>
                    </a:solidFill>
                  </a:rPr>
                  <a:t> </a:t>
                </a:r>
                <a:r>
                  <a:rPr lang="en-US" sz="1800" dirty="0" err="1">
                    <a:solidFill>
                      <a:schemeClr val="tx1"/>
                    </a:solidFill>
                  </a:rPr>
                  <a:t>una</a:t>
                </a:r>
                <a:r>
                  <a:rPr lang="en-US" sz="1800" dirty="0">
                    <a:solidFill>
                      <a:schemeClr val="tx1"/>
                    </a:solidFill>
                  </a:rPr>
                  <a:t> </a:t>
                </a:r>
                <a:r>
                  <a:rPr lang="en-US" sz="1800" dirty="0" err="1">
                    <a:solidFill>
                      <a:schemeClr val="tx1"/>
                    </a:solidFill>
                  </a:rPr>
                  <a:t>soglia</a:t>
                </a:r>
                <a:r>
                  <a:rPr lang="en-US" sz="1800" dirty="0">
                    <a:solidFill>
                      <a:schemeClr val="tx1"/>
                    </a:solidFill>
                  </a:rPr>
                  <a:t> di circa il </a:t>
                </a:r>
                <a14:m>
                  <m:oMath xmlns:m="http://schemas.openxmlformats.org/officeDocument/2006/math">
                    <m:r>
                      <a:rPr lang="en-US" sz="1800" i="1" dirty="0" smtClean="0">
                        <a:solidFill>
                          <a:schemeClr val="tx1"/>
                        </a:solidFill>
                        <a:latin typeface="Cambria Math" panose="02040503050406030204" pitchFamily="18" charset="0"/>
                      </a:rPr>
                      <m:t>50%</m:t>
                    </m:r>
                  </m:oMath>
                </a14:m>
                <a:r>
                  <a:rPr lang="en-US" sz="1800" dirty="0">
                    <a:solidFill>
                      <a:schemeClr val="tx1"/>
                    </a:solidFill>
                  </a:rPr>
                  <a:t>, </a:t>
                </a:r>
                <a:r>
                  <a:rPr lang="en-US" sz="1800" dirty="0" err="1">
                    <a:solidFill>
                      <a:schemeClr val="tx1"/>
                    </a:solidFill>
                  </a:rPr>
                  <a:t>cioè</a:t>
                </a:r>
                <a:r>
                  <a:rPr lang="en-US" sz="1800" dirty="0">
                    <a:solidFill>
                      <a:schemeClr val="tx1"/>
                    </a:solidFill>
                  </a:rPr>
                  <a:t> </a:t>
                </a:r>
                <a14:m>
                  <m:oMath xmlns:m="http://schemas.openxmlformats.org/officeDocument/2006/math">
                    <m:r>
                      <a:rPr lang="it-IT" sz="1800" b="0" i="1" smtClean="0">
                        <a:solidFill>
                          <a:schemeClr val="tx1"/>
                        </a:solidFill>
                        <a:latin typeface="Cambria Math" panose="02040503050406030204" pitchFamily="18" charset="0"/>
                      </a:rPr>
                      <m:t>𝐼𝑜𝑈</m:t>
                    </m:r>
                    <m:r>
                      <a:rPr lang="it-IT" sz="1800" b="0" i="1" smtClean="0">
                        <a:solidFill>
                          <a:schemeClr val="tx1"/>
                        </a:solidFill>
                        <a:latin typeface="Cambria Math" panose="02040503050406030204" pitchFamily="18" charset="0"/>
                      </a:rPr>
                      <m:t>≥0.5</m:t>
                    </m:r>
                  </m:oMath>
                </a14:m>
                <a:r>
                  <a:rPr lang="en-US" sz="1800" dirty="0">
                    <a:solidFill>
                      <a:schemeClr val="tx1"/>
                    </a:solidFill>
                  </a:rPr>
                  <a:t>.</a:t>
                </a:r>
              </a:p>
            </p:txBody>
          </p:sp>
        </mc:Choice>
        <mc:Fallback>
          <p:sp>
            <p:nvSpPr>
              <p:cNvPr id="2" name="Segnaposto contenuto 1">
                <a:extLst>
                  <a:ext uri="{FF2B5EF4-FFF2-40B4-BE49-F238E27FC236}">
                    <a16:creationId xmlns:a16="http://schemas.microsoft.com/office/drawing/2014/main" id="{29A2A545-69D0-115D-B37E-6C6C0402F893}"/>
                  </a:ext>
                </a:extLst>
              </p:cNvPr>
              <p:cNvSpPr>
                <a:spLocks noGrp="1" noRot="1" noChangeAspect="1" noMove="1" noResize="1" noEditPoints="1" noAdjustHandles="1" noChangeArrowheads="1" noChangeShapeType="1" noTextEdit="1"/>
              </p:cNvSpPr>
              <p:nvPr>
                <p:ph idx="1"/>
              </p:nvPr>
            </p:nvSpPr>
            <p:spPr>
              <a:xfrm>
                <a:off x="1097280" y="1737360"/>
                <a:ext cx="10058400" cy="4361883"/>
              </a:xfrm>
              <a:blipFill>
                <a:blip r:embed="rId2"/>
                <a:stretch>
                  <a:fillRect l="-1515" t="-1257" r="-1394" b="-3911"/>
                </a:stretch>
              </a:blipFill>
            </p:spPr>
            <p:txBody>
              <a:bodyPr/>
              <a:lstStyle/>
              <a:p>
                <a:r>
                  <a:rPr lang="en-US">
                    <a:noFill/>
                  </a:rPr>
                  <a:t> </a:t>
                </a:r>
              </a:p>
            </p:txBody>
          </p:sp>
        </mc:Fallback>
      </mc:AlternateContent>
    </p:spTree>
    <p:extLst>
      <p:ext uri="{BB962C8B-B14F-4D97-AF65-F5344CB8AC3E}">
        <p14:creationId xmlns:p14="http://schemas.microsoft.com/office/powerpoint/2010/main" val="2300720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D8B3D-E9FC-38E4-E3AF-D83E632D7334}"/>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4057C63D-355E-442F-C1FC-461FD7A5F795}"/>
              </a:ext>
            </a:extLst>
          </p:cNvPr>
          <p:cNvSpPr>
            <a:spLocks noGrp="1"/>
          </p:cNvSpPr>
          <p:nvPr>
            <p:ph type="title"/>
          </p:nvPr>
        </p:nvSpPr>
        <p:spPr>
          <a:xfrm>
            <a:off x="1097280" y="286603"/>
            <a:ext cx="7991856" cy="1450757"/>
          </a:xfrm>
        </p:spPr>
        <p:txBody>
          <a:bodyPr>
            <a:normAutofit/>
          </a:bodyPr>
          <a:lstStyle/>
          <a:p>
            <a:r>
              <a:rPr lang="it-IT" sz="3600" b="1" dirty="0">
                <a:solidFill>
                  <a:schemeClr val="tx1"/>
                </a:solidFill>
                <a:latin typeface="Times New Roman" panose="02020603050405020304" pitchFamily="18" charset="0"/>
                <a:cs typeface="Times New Roman" panose="02020603050405020304" pitchFamily="18" charset="0"/>
              </a:rPr>
              <a:t>Task of the project and an </a:t>
            </a:r>
            <a:r>
              <a:rPr lang="it-IT" sz="3600" b="1" dirty="0" err="1">
                <a:solidFill>
                  <a:schemeClr val="tx1"/>
                </a:solidFill>
                <a:latin typeface="Times New Roman" panose="02020603050405020304" pitchFamily="18" charset="0"/>
                <a:cs typeface="Times New Roman" panose="02020603050405020304" pitchFamily="18" charset="0"/>
              </a:rPr>
              <a:t>overview</a:t>
            </a:r>
            <a:r>
              <a:rPr lang="it-IT" sz="3600" b="1" dirty="0">
                <a:solidFill>
                  <a:schemeClr val="tx1"/>
                </a:solidFill>
                <a:latin typeface="Times New Roman" panose="02020603050405020304" pitchFamily="18" charset="0"/>
                <a:cs typeface="Times New Roman" panose="02020603050405020304" pitchFamily="18" charset="0"/>
              </a:rPr>
              <a:t> on the dataset - </a:t>
            </a:r>
            <a:r>
              <a:rPr lang="it-IT" sz="3600" dirty="0">
                <a:solidFill>
                  <a:schemeClr val="tx1"/>
                </a:solidFill>
                <a:latin typeface="Times New Roman" panose="02020603050405020304" pitchFamily="18" charset="0"/>
                <a:cs typeface="Times New Roman" panose="02020603050405020304" pitchFamily="18" charset="0"/>
              </a:rPr>
              <a:t>Immagini</a:t>
            </a:r>
          </a:p>
        </p:txBody>
      </p:sp>
      <p:pic>
        <p:nvPicPr>
          <p:cNvPr id="24" name="Immagine 23">
            <a:extLst>
              <a:ext uri="{FF2B5EF4-FFF2-40B4-BE49-F238E27FC236}">
                <a16:creationId xmlns:a16="http://schemas.microsoft.com/office/drawing/2014/main" id="{68BD3926-F1BA-C6E2-8D36-807FF89E5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808163"/>
            <a:ext cx="4287691" cy="4287691"/>
          </a:xfrm>
          <a:prstGeom prst="rect">
            <a:avLst/>
          </a:prstGeom>
        </p:spPr>
      </p:pic>
      <p:pic>
        <p:nvPicPr>
          <p:cNvPr id="11" name="Immagine 10">
            <a:extLst>
              <a:ext uri="{FF2B5EF4-FFF2-40B4-BE49-F238E27FC236}">
                <a16:creationId xmlns:a16="http://schemas.microsoft.com/office/drawing/2014/main" id="{D645497B-C48A-C063-9A29-90D74163E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031" y="1808163"/>
            <a:ext cx="4287691" cy="4287691"/>
          </a:xfrm>
          <a:prstGeom prst="rect">
            <a:avLst/>
          </a:prstGeom>
        </p:spPr>
      </p:pic>
    </p:spTree>
    <p:extLst>
      <p:ext uri="{BB962C8B-B14F-4D97-AF65-F5344CB8AC3E}">
        <p14:creationId xmlns:p14="http://schemas.microsoft.com/office/powerpoint/2010/main" val="4199330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AE791-6BA0-3854-FE2D-B5E040B5F484}"/>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3E05B97F-D7EC-8051-6181-E8E79A8CF6A0}"/>
              </a:ext>
            </a:extLst>
          </p:cNvPr>
          <p:cNvSpPr>
            <a:spLocks noGrp="1"/>
          </p:cNvSpPr>
          <p:nvPr>
            <p:ph type="title"/>
          </p:nvPr>
        </p:nvSpPr>
        <p:spPr>
          <a:xfrm>
            <a:off x="1097280" y="286603"/>
            <a:ext cx="7969447" cy="1450757"/>
          </a:xfrm>
        </p:spPr>
        <p:txBody>
          <a:bodyPr>
            <a:normAutofit/>
          </a:bodyPr>
          <a:lstStyle/>
          <a:p>
            <a:r>
              <a:rPr lang="it-IT" sz="4000" b="1" dirty="0">
                <a:solidFill>
                  <a:schemeClr val="tx1"/>
                </a:solidFill>
                <a:latin typeface="Times New Roman" panose="02020603050405020304" pitchFamily="18" charset="0"/>
                <a:cs typeface="Times New Roman" panose="02020603050405020304" pitchFamily="18" charset="0"/>
              </a:rPr>
              <a:t>Model testing – </a:t>
            </a:r>
            <a:r>
              <a:rPr lang="it-IT" sz="4000" dirty="0" err="1">
                <a:solidFill>
                  <a:schemeClr val="tx1"/>
                </a:solidFill>
                <a:latin typeface="Times New Roman" panose="02020603050405020304" pitchFamily="18" charset="0"/>
                <a:cs typeface="Times New Roman" panose="02020603050405020304" pitchFamily="18" charset="0"/>
              </a:rPr>
              <a:t>Average</a:t>
            </a:r>
            <a:r>
              <a:rPr lang="it-IT" sz="4000" dirty="0">
                <a:solidFill>
                  <a:schemeClr val="tx1"/>
                </a:solidFill>
                <a:latin typeface="Times New Roman" panose="02020603050405020304" pitchFamily="18" charset="0"/>
                <a:cs typeface="Times New Roman" panose="02020603050405020304" pitchFamily="18" charset="0"/>
              </a:rPr>
              <a:t> Precision</a:t>
            </a:r>
            <a:endParaRPr lang="it-IT"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Segnaposto contenuto 1">
                <a:extLst>
                  <a:ext uri="{FF2B5EF4-FFF2-40B4-BE49-F238E27FC236}">
                    <a16:creationId xmlns:a16="http://schemas.microsoft.com/office/drawing/2014/main" id="{7073F9B5-B3D3-3F40-7B9A-A1BA21B0A2CE}"/>
                  </a:ext>
                </a:extLst>
              </p:cNvPr>
              <p:cNvSpPr>
                <a:spLocks noGrp="1"/>
              </p:cNvSpPr>
              <p:nvPr>
                <p:ph idx="1"/>
              </p:nvPr>
            </p:nvSpPr>
            <p:spPr>
              <a:xfrm>
                <a:off x="1097280" y="1845733"/>
                <a:ext cx="10058400" cy="4361883"/>
              </a:xfrm>
            </p:spPr>
            <p:txBody>
              <a:bodyPr>
                <a:noAutofit/>
              </a:bodyPr>
              <a:lstStyle/>
              <a:p>
                <a:pPr marL="0" indent="0" algn="just">
                  <a:buNone/>
                </a:pPr>
                <a:r>
                  <a:rPr lang="it-IT" sz="1800" dirty="0">
                    <a:solidFill>
                      <a:schemeClr val="tx1"/>
                    </a:solidFill>
                  </a:rPr>
                  <a:t>L'</a:t>
                </a:r>
                <a:r>
                  <a:rPr lang="it-IT" sz="1800" b="1" dirty="0" err="1">
                    <a:solidFill>
                      <a:schemeClr val="tx1"/>
                    </a:solidFill>
                  </a:rPr>
                  <a:t>Average</a:t>
                </a:r>
                <a:r>
                  <a:rPr lang="it-IT" sz="1800" b="1" dirty="0">
                    <a:solidFill>
                      <a:schemeClr val="tx1"/>
                    </a:solidFill>
                  </a:rPr>
                  <a:t> Precision (AP) </a:t>
                </a:r>
                <a:r>
                  <a:rPr lang="it-IT" sz="1800" dirty="0">
                    <a:solidFill>
                      <a:schemeClr val="tx1"/>
                    </a:solidFill>
                  </a:rPr>
                  <a:t>è una misura della precisione complessiva di un modello di rilevamento di oggetti. Si calcola prendendo la precisione media del modello su diverse soglie di confidenza e di </a:t>
                </a:r>
                <a:r>
                  <a:rPr lang="it-IT" sz="1800" dirty="0" err="1">
                    <a:solidFill>
                      <a:schemeClr val="tx1"/>
                    </a:solidFill>
                  </a:rPr>
                  <a:t>IoU</a:t>
                </a:r>
                <a:r>
                  <a:rPr lang="it-IT" sz="1800" dirty="0">
                    <a:solidFill>
                      <a:schemeClr val="tx1"/>
                    </a:solidFill>
                  </a:rPr>
                  <a:t>. In particolare, il valore di precisione è data dalla seguente relazione:</a:t>
                </a:r>
              </a:p>
              <a:p>
                <a:pPr marL="0" indent="0" algn="just">
                  <a:buNone/>
                </a:pPr>
                <a:endParaRPr lang="it-IT" dirty="0">
                  <a:solidFill>
                    <a:schemeClr val="tx1"/>
                  </a:solidFill>
                </a:endParaRPr>
              </a:p>
              <a:p>
                <a:pPr marL="0" indent="0" algn="just">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𝑃𝑟𝑒𝑐𝑖𝑠𝑖𝑜𝑛</m:t>
                      </m:r>
                      <m:r>
                        <a:rPr lang="it-IT" sz="1800" b="0" i="1" smtClean="0">
                          <a:solidFill>
                            <a:schemeClr val="tx1"/>
                          </a:solidFill>
                          <a:latin typeface="Cambria Math" panose="02040503050406030204" pitchFamily="18" charset="0"/>
                        </a:rPr>
                        <m:t>=</m:t>
                      </m:r>
                      <m:f>
                        <m:fPr>
                          <m:ctrlPr>
                            <a:rPr lang="it-IT" sz="1800" b="0" i="1" smtClean="0">
                              <a:solidFill>
                                <a:schemeClr val="tx1"/>
                              </a:solidFill>
                              <a:latin typeface="Cambria Math" panose="02040503050406030204" pitchFamily="18" charset="0"/>
                            </a:rPr>
                          </m:ctrlPr>
                        </m:fPr>
                        <m:num>
                          <m:r>
                            <a:rPr lang="it-IT" sz="1800" b="0" i="1" smtClean="0">
                              <a:solidFill>
                                <a:schemeClr val="tx1"/>
                              </a:solidFill>
                              <a:latin typeface="Cambria Math" panose="02040503050406030204" pitchFamily="18" charset="0"/>
                            </a:rPr>
                            <m:t>𝑇𝑟𝑢</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𝑒</m:t>
                              </m:r>
                            </m:e>
                            <m:sub>
                              <m:r>
                                <a:rPr lang="it-IT" sz="1800" b="0" i="1" smtClean="0">
                                  <a:solidFill>
                                    <a:schemeClr val="tx1"/>
                                  </a:solidFill>
                                  <a:latin typeface="Cambria Math" panose="02040503050406030204" pitchFamily="18" charset="0"/>
                                </a:rPr>
                                <m:t>𝑃𝑜𝑠𝑖𝑡𝑖𝑣𝑒</m:t>
                              </m:r>
                            </m:sub>
                          </m:sSub>
                        </m:num>
                        <m:den>
                          <m:r>
                            <a:rPr lang="it-IT" sz="1800" b="0" i="1" smtClean="0">
                              <a:solidFill>
                                <a:schemeClr val="tx1"/>
                              </a:solidFill>
                              <a:latin typeface="Cambria Math" panose="02040503050406030204" pitchFamily="18" charset="0"/>
                            </a:rPr>
                            <m:t>𝑇𝑟𝑢</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𝑒</m:t>
                              </m:r>
                            </m:e>
                            <m:sub>
                              <m:r>
                                <a:rPr lang="it-IT" sz="1800" b="0" i="1" smtClean="0">
                                  <a:solidFill>
                                    <a:schemeClr val="tx1"/>
                                  </a:solidFill>
                                  <a:latin typeface="Cambria Math" panose="02040503050406030204" pitchFamily="18" charset="0"/>
                                </a:rPr>
                                <m:t>𝑁𝑒𝑔𝑎𝑡𝑖𝑣𝑒</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𝐹𝑎𝑙𝑠</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𝑒</m:t>
                              </m:r>
                            </m:e>
                            <m:sub>
                              <m:r>
                                <a:rPr lang="it-IT" sz="1800" b="0" i="1" smtClean="0">
                                  <a:solidFill>
                                    <a:schemeClr val="tx1"/>
                                  </a:solidFill>
                                  <a:latin typeface="Cambria Math" panose="02040503050406030204" pitchFamily="18" charset="0"/>
                                </a:rPr>
                                <m:t>𝑃𝑜𝑠𝑖𝑡𝑖𝑣𝑒</m:t>
                              </m:r>
                            </m:sub>
                          </m:sSub>
                        </m:den>
                      </m:f>
                    </m:oMath>
                  </m:oMathPara>
                </a14:m>
                <a:endParaRPr lang="en-US" dirty="0">
                  <a:solidFill>
                    <a:schemeClr val="tx1"/>
                  </a:solidFill>
                </a:endParaRPr>
              </a:p>
              <a:p>
                <a:pPr marL="0" indent="0" algn="just">
                  <a:buNone/>
                </a:pPr>
                <a:r>
                  <a:rPr lang="en-US" sz="1600" dirty="0">
                    <a:solidFill>
                      <a:schemeClr val="tx1"/>
                    </a:solidFill>
                  </a:rPr>
                  <a:t>dove:</a:t>
                </a:r>
              </a:p>
              <a:p>
                <a:pPr lvl="1" algn="just">
                  <a:buFont typeface="Courier New" panose="02070309020205020404" pitchFamily="49" charset="0"/>
                  <a:buChar char="o"/>
                </a:pPr>
                <a14:m>
                  <m:oMath xmlns:m="http://schemas.openxmlformats.org/officeDocument/2006/math">
                    <m:r>
                      <a:rPr lang="it-IT" sz="1600" b="0" i="1" smtClean="0">
                        <a:solidFill>
                          <a:schemeClr val="tx1"/>
                        </a:solidFill>
                        <a:latin typeface="Cambria Math" panose="02040503050406030204" pitchFamily="18" charset="0"/>
                      </a:rPr>
                      <m:t>𝑇𝑟𝑢</m:t>
                    </m:r>
                    <m:sSub>
                      <m:sSubPr>
                        <m:ctrlPr>
                          <a:rPr lang="it-IT" sz="1600" b="0" i="1" smtClean="0">
                            <a:solidFill>
                              <a:schemeClr val="tx1"/>
                            </a:solidFill>
                            <a:latin typeface="Cambria Math" panose="02040503050406030204" pitchFamily="18" charset="0"/>
                          </a:rPr>
                        </m:ctrlPr>
                      </m:sSubPr>
                      <m:e>
                        <m:r>
                          <a:rPr lang="it-IT" sz="1600" b="0" i="1" smtClean="0">
                            <a:solidFill>
                              <a:schemeClr val="tx1"/>
                            </a:solidFill>
                            <a:latin typeface="Cambria Math" panose="02040503050406030204" pitchFamily="18" charset="0"/>
                          </a:rPr>
                          <m:t>𝑒</m:t>
                        </m:r>
                      </m:e>
                      <m:sub>
                        <m:r>
                          <a:rPr lang="it-IT" sz="1600" b="0" i="1" smtClean="0">
                            <a:solidFill>
                              <a:schemeClr val="tx1"/>
                            </a:solidFill>
                            <a:latin typeface="Cambria Math" panose="02040503050406030204" pitchFamily="18" charset="0"/>
                          </a:rPr>
                          <m:t>𝑃𝑜𝑠𝑖𝑡𝑖𝑣𝑒</m:t>
                        </m:r>
                      </m:sub>
                    </m:sSub>
                  </m:oMath>
                </a14:m>
                <a:r>
                  <a:rPr lang="it-IT" sz="1600" dirty="0">
                    <a:solidFill>
                      <a:schemeClr val="tx1"/>
                    </a:solidFill>
                  </a:rPr>
                  <a:t> rappresenta il numero di rilevamenti corretti, ovvero casi in cui il modello ha identificato correttamente un oggetto in termini di </a:t>
                </a:r>
                <a:r>
                  <a:rPr lang="it-IT" sz="1600" dirty="0" err="1">
                    <a:solidFill>
                      <a:schemeClr val="tx1"/>
                    </a:solidFill>
                  </a:rPr>
                  <a:t>bounding</a:t>
                </a:r>
                <a:r>
                  <a:rPr lang="it-IT" sz="1600" dirty="0">
                    <a:solidFill>
                      <a:schemeClr val="tx1"/>
                    </a:solidFill>
                  </a:rPr>
                  <a:t> box o maschera.</a:t>
                </a:r>
                <a:endParaRPr lang="en-US" sz="1600" dirty="0">
                  <a:solidFill>
                    <a:schemeClr val="tx1"/>
                  </a:solidFill>
                </a:endParaRPr>
              </a:p>
              <a:p>
                <a:pPr lvl="1" algn="just">
                  <a:buFont typeface="Courier New" panose="02070309020205020404" pitchFamily="49" charset="0"/>
                  <a:buChar char="o"/>
                </a:pPr>
                <a14:m>
                  <m:oMath xmlns:m="http://schemas.openxmlformats.org/officeDocument/2006/math">
                    <m:r>
                      <a:rPr lang="it-IT" sz="1600" b="0" i="1" smtClean="0">
                        <a:solidFill>
                          <a:schemeClr val="tx1"/>
                        </a:solidFill>
                        <a:latin typeface="Cambria Math" panose="02040503050406030204" pitchFamily="18" charset="0"/>
                      </a:rPr>
                      <m:t>𝑇𝑟𝑢</m:t>
                    </m:r>
                    <m:sSub>
                      <m:sSubPr>
                        <m:ctrlPr>
                          <a:rPr lang="it-IT" sz="1600" b="0" i="1" smtClean="0">
                            <a:solidFill>
                              <a:schemeClr val="tx1"/>
                            </a:solidFill>
                            <a:latin typeface="Cambria Math" panose="02040503050406030204" pitchFamily="18" charset="0"/>
                          </a:rPr>
                        </m:ctrlPr>
                      </m:sSubPr>
                      <m:e>
                        <m:r>
                          <a:rPr lang="it-IT" sz="1600" b="0" i="1" smtClean="0">
                            <a:solidFill>
                              <a:schemeClr val="tx1"/>
                            </a:solidFill>
                            <a:latin typeface="Cambria Math" panose="02040503050406030204" pitchFamily="18" charset="0"/>
                          </a:rPr>
                          <m:t>𝑒</m:t>
                        </m:r>
                      </m:e>
                      <m:sub>
                        <m:r>
                          <a:rPr lang="it-IT" sz="1600" b="0" i="1" smtClean="0">
                            <a:solidFill>
                              <a:schemeClr val="tx1"/>
                            </a:solidFill>
                            <a:latin typeface="Cambria Math" panose="02040503050406030204" pitchFamily="18" charset="0"/>
                          </a:rPr>
                          <m:t>𝑁𝑒𝑔𝑎𝑡𝑖𝑣𝑒</m:t>
                        </m:r>
                      </m:sub>
                    </m:sSub>
                  </m:oMath>
                </a14:m>
                <a:r>
                  <a:rPr lang="it-IT" sz="1600" dirty="0">
                    <a:solidFill>
                      <a:schemeClr val="tx1"/>
                    </a:solidFill>
                  </a:rPr>
                  <a:t> rappresenta i casi in cui il modello ha ignorato correttamente un’area dell’immagine. Quindi, tale parametro indica il numero di aree in cui il modello non rileva alcun oggetto e, effettivamente, non c’è alcun oggetto nel ground truth.</a:t>
                </a:r>
                <a:endParaRPr lang="en-US" sz="1600" dirty="0">
                  <a:solidFill>
                    <a:schemeClr val="tx1"/>
                  </a:solidFill>
                </a:endParaRPr>
              </a:p>
              <a:p>
                <a:pPr lvl="1" algn="just">
                  <a:buFont typeface="Courier New" panose="02070309020205020404" pitchFamily="49" charset="0"/>
                  <a:buChar char="o"/>
                </a:pPr>
                <a14:m>
                  <m:oMath xmlns:m="http://schemas.openxmlformats.org/officeDocument/2006/math">
                    <m:r>
                      <a:rPr lang="it-IT" sz="1600" b="0" i="1" smtClean="0">
                        <a:solidFill>
                          <a:schemeClr val="tx1"/>
                        </a:solidFill>
                        <a:latin typeface="Cambria Math" panose="02040503050406030204" pitchFamily="18" charset="0"/>
                      </a:rPr>
                      <m:t>𝐹𝑎𝑙𝑠</m:t>
                    </m:r>
                    <m:sSub>
                      <m:sSubPr>
                        <m:ctrlPr>
                          <a:rPr lang="it-IT" sz="1600" b="0" i="1" smtClean="0">
                            <a:solidFill>
                              <a:schemeClr val="tx1"/>
                            </a:solidFill>
                            <a:latin typeface="Cambria Math" panose="02040503050406030204" pitchFamily="18" charset="0"/>
                          </a:rPr>
                        </m:ctrlPr>
                      </m:sSubPr>
                      <m:e>
                        <m:r>
                          <a:rPr lang="it-IT" sz="1600" b="0" i="1" smtClean="0">
                            <a:solidFill>
                              <a:schemeClr val="tx1"/>
                            </a:solidFill>
                            <a:latin typeface="Cambria Math" panose="02040503050406030204" pitchFamily="18" charset="0"/>
                          </a:rPr>
                          <m:t>𝑒</m:t>
                        </m:r>
                      </m:e>
                      <m:sub>
                        <m:r>
                          <a:rPr lang="it-IT" sz="1600" b="0" i="1" smtClean="0">
                            <a:solidFill>
                              <a:schemeClr val="tx1"/>
                            </a:solidFill>
                            <a:latin typeface="Cambria Math" panose="02040503050406030204" pitchFamily="18" charset="0"/>
                          </a:rPr>
                          <m:t>𝑃𝑜𝑠𝑖𝑡𝑖𝑣𝑒</m:t>
                        </m:r>
                      </m:sub>
                    </m:sSub>
                  </m:oMath>
                </a14:m>
                <a:r>
                  <a:rPr lang="it-IT" sz="1600" dirty="0">
                    <a:solidFill>
                      <a:schemeClr val="tx1"/>
                    </a:solidFill>
                  </a:rPr>
                  <a:t> rappresenta i casi in cui il modello ha rilevato erroneamente un oggetto.</a:t>
                </a:r>
                <a:endParaRPr lang="en-US" sz="1600" dirty="0">
                  <a:solidFill>
                    <a:schemeClr val="tx1"/>
                  </a:solidFill>
                </a:endParaRPr>
              </a:p>
              <a:p>
                <a:pPr marL="0" indent="0" algn="just">
                  <a:buNone/>
                </a:pPr>
                <a:r>
                  <a:rPr lang="it-IT" sz="1800" dirty="0">
                    <a:solidFill>
                      <a:schemeClr val="tx1"/>
                    </a:solidFill>
                  </a:rPr>
                  <a:t>La </a:t>
                </a:r>
                <a:r>
                  <a:rPr lang="it-IT" sz="1800" b="1" dirty="0">
                    <a:solidFill>
                      <a:schemeClr val="tx1"/>
                    </a:solidFill>
                  </a:rPr>
                  <a:t>Mean </a:t>
                </a:r>
                <a:r>
                  <a:rPr lang="it-IT" sz="1800" b="1" dirty="0" err="1">
                    <a:solidFill>
                      <a:schemeClr val="tx1"/>
                    </a:solidFill>
                  </a:rPr>
                  <a:t>Average</a:t>
                </a:r>
                <a:r>
                  <a:rPr lang="it-IT" sz="1800" b="1" dirty="0">
                    <a:solidFill>
                      <a:schemeClr val="tx1"/>
                    </a:solidFill>
                  </a:rPr>
                  <a:t> Precision (</a:t>
                </a:r>
                <a:r>
                  <a:rPr lang="it-IT" sz="1800" b="1" dirty="0" err="1">
                    <a:solidFill>
                      <a:schemeClr val="tx1"/>
                    </a:solidFill>
                  </a:rPr>
                  <a:t>mAP</a:t>
                </a:r>
                <a:r>
                  <a:rPr lang="it-IT" sz="1800" b="1" dirty="0">
                    <a:solidFill>
                      <a:schemeClr val="tx1"/>
                    </a:solidFill>
                  </a:rPr>
                  <a:t>) </a:t>
                </a:r>
                <a:r>
                  <a:rPr lang="it-IT" sz="1800" dirty="0">
                    <a:solidFill>
                      <a:schemeClr val="tx1"/>
                    </a:solidFill>
                  </a:rPr>
                  <a:t>è una generalizzazione dell'AP calcolata come media dell'AP su tutte le classi (in questo caso </a:t>
                </a:r>
                <a:r>
                  <a:rPr lang="en-US" sz="1800" dirty="0">
                    <a:solidFill>
                      <a:schemeClr val="tx1"/>
                    </a:solidFill>
                  </a:rPr>
                  <a:t>'cable’, '</a:t>
                </a:r>
                <a:r>
                  <a:rPr lang="en-US" sz="1800" dirty="0" err="1">
                    <a:solidFill>
                      <a:schemeClr val="tx1"/>
                    </a:solidFill>
                  </a:rPr>
                  <a:t>tower_lattice</a:t>
                </a:r>
                <a:r>
                  <a:rPr lang="en-US" sz="1800" dirty="0">
                    <a:solidFill>
                      <a:schemeClr val="tx1"/>
                    </a:solidFill>
                  </a:rPr>
                  <a:t>', '</a:t>
                </a:r>
                <a:r>
                  <a:rPr lang="en-US" sz="1800" dirty="0" err="1">
                    <a:solidFill>
                      <a:schemeClr val="tx1"/>
                    </a:solidFill>
                  </a:rPr>
                  <a:t>tower_tucohy</a:t>
                </a:r>
                <a:r>
                  <a:rPr lang="en-US" sz="1800" dirty="0">
                    <a:solidFill>
                      <a:schemeClr val="tx1"/>
                    </a:solidFill>
                  </a:rPr>
                  <a:t>', '</a:t>
                </a:r>
                <a:r>
                  <a:rPr lang="en-US" sz="1800" dirty="0" err="1">
                    <a:solidFill>
                      <a:schemeClr val="tx1"/>
                    </a:solidFill>
                  </a:rPr>
                  <a:t>tower_wooden</a:t>
                </a:r>
                <a:r>
                  <a:rPr lang="en-US" sz="1800" dirty="0">
                    <a:solidFill>
                      <a:schemeClr val="tx1"/>
                    </a:solidFill>
                  </a:rPr>
                  <a:t>'</a:t>
                </a:r>
                <a:r>
                  <a:rPr lang="it-IT" sz="1800" dirty="0">
                    <a:solidFill>
                      <a:schemeClr val="tx1"/>
                    </a:solidFill>
                  </a:rPr>
                  <a:t>) e su diverse soglie di </a:t>
                </a:r>
                <a:r>
                  <a:rPr lang="it-IT" sz="1800" dirty="0" err="1">
                    <a:solidFill>
                      <a:schemeClr val="tx1"/>
                    </a:solidFill>
                  </a:rPr>
                  <a:t>IoU</a:t>
                </a:r>
                <a:r>
                  <a:rPr lang="it-IT" sz="1800" dirty="0">
                    <a:solidFill>
                      <a:schemeClr val="tx1"/>
                    </a:solidFill>
                  </a:rPr>
                  <a:t>.</a:t>
                </a:r>
                <a:endParaRPr lang="en-US" sz="1800" dirty="0">
                  <a:solidFill>
                    <a:schemeClr val="tx1"/>
                  </a:solidFill>
                </a:endParaRPr>
              </a:p>
            </p:txBody>
          </p:sp>
        </mc:Choice>
        <mc:Fallback>
          <p:sp>
            <p:nvSpPr>
              <p:cNvPr id="2" name="Segnaposto contenuto 1">
                <a:extLst>
                  <a:ext uri="{FF2B5EF4-FFF2-40B4-BE49-F238E27FC236}">
                    <a16:creationId xmlns:a16="http://schemas.microsoft.com/office/drawing/2014/main" id="{7073F9B5-B3D3-3F40-7B9A-A1BA21B0A2CE}"/>
                  </a:ext>
                </a:extLst>
              </p:cNvPr>
              <p:cNvSpPr>
                <a:spLocks noGrp="1" noRot="1" noChangeAspect="1" noMove="1" noResize="1" noEditPoints="1" noAdjustHandles="1" noChangeArrowheads="1" noChangeShapeType="1" noTextEdit="1"/>
              </p:cNvSpPr>
              <p:nvPr>
                <p:ph idx="1"/>
              </p:nvPr>
            </p:nvSpPr>
            <p:spPr>
              <a:xfrm>
                <a:off x="1097280" y="1845733"/>
                <a:ext cx="10058400" cy="4361883"/>
              </a:xfrm>
              <a:blipFill>
                <a:blip r:embed="rId2"/>
                <a:stretch>
                  <a:fillRect l="-1394" t="-1399" r="-1394" b="-4895"/>
                </a:stretch>
              </a:blipFill>
            </p:spPr>
            <p:txBody>
              <a:bodyPr/>
              <a:lstStyle/>
              <a:p>
                <a:r>
                  <a:rPr lang="en-US">
                    <a:noFill/>
                  </a:rPr>
                  <a:t> </a:t>
                </a:r>
              </a:p>
            </p:txBody>
          </p:sp>
        </mc:Fallback>
      </mc:AlternateContent>
    </p:spTree>
    <p:extLst>
      <p:ext uri="{BB962C8B-B14F-4D97-AF65-F5344CB8AC3E}">
        <p14:creationId xmlns:p14="http://schemas.microsoft.com/office/powerpoint/2010/main" val="3854324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C3855-7EAD-4C9F-202B-C3521B11AB53}"/>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7ED15781-898D-4DA0-CB32-6A776BE15979}"/>
              </a:ext>
            </a:extLst>
          </p:cNvPr>
          <p:cNvSpPr>
            <a:spLocks noGrp="1"/>
          </p:cNvSpPr>
          <p:nvPr>
            <p:ph type="title"/>
          </p:nvPr>
        </p:nvSpPr>
        <p:spPr>
          <a:xfrm>
            <a:off x="1097280" y="286603"/>
            <a:ext cx="7969447" cy="1450757"/>
          </a:xfrm>
        </p:spPr>
        <p:txBody>
          <a:bodyPr>
            <a:normAutofit/>
          </a:bodyPr>
          <a:lstStyle/>
          <a:p>
            <a:r>
              <a:rPr lang="it-IT" sz="4000" b="1" dirty="0">
                <a:solidFill>
                  <a:schemeClr val="tx1"/>
                </a:solidFill>
                <a:latin typeface="Times New Roman" panose="02020603050405020304" pitchFamily="18" charset="0"/>
                <a:cs typeface="Times New Roman" panose="02020603050405020304" pitchFamily="18" charset="0"/>
              </a:rPr>
              <a:t>Model testing – </a:t>
            </a:r>
            <a:r>
              <a:rPr lang="it-IT" sz="4000" dirty="0" err="1">
                <a:solidFill>
                  <a:schemeClr val="tx1"/>
                </a:solidFill>
                <a:latin typeface="Times New Roman" panose="02020603050405020304" pitchFamily="18" charset="0"/>
                <a:cs typeface="Times New Roman" panose="02020603050405020304" pitchFamily="18" charset="0"/>
              </a:rPr>
              <a:t>Average</a:t>
            </a:r>
            <a:r>
              <a:rPr lang="it-IT" sz="4000" dirty="0">
                <a:solidFill>
                  <a:schemeClr val="tx1"/>
                </a:solidFill>
                <a:latin typeface="Times New Roman" panose="02020603050405020304" pitchFamily="18" charset="0"/>
                <a:cs typeface="Times New Roman" panose="02020603050405020304" pitchFamily="18" charset="0"/>
              </a:rPr>
              <a:t> Recall</a:t>
            </a:r>
            <a:endParaRPr lang="it-IT"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Segnaposto contenuto 1">
                <a:extLst>
                  <a:ext uri="{FF2B5EF4-FFF2-40B4-BE49-F238E27FC236}">
                    <a16:creationId xmlns:a16="http://schemas.microsoft.com/office/drawing/2014/main" id="{905D04B1-24C9-E74E-FD1F-6E3204488FDC}"/>
                  </a:ext>
                </a:extLst>
              </p:cNvPr>
              <p:cNvSpPr>
                <a:spLocks noGrp="1"/>
              </p:cNvSpPr>
              <p:nvPr>
                <p:ph idx="1"/>
              </p:nvPr>
            </p:nvSpPr>
            <p:spPr>
              <a:xfrm>
                <a:off x="1097280" y="1845733"/>
                <a:ext cx="10058400" cy="4361883"/>
              </a:xfrm>
            </p:spPr>
            <p:txBody>
              <a:bodyPr>
                <a:noAutofit/>
              </a:bodyPr>
              <a:lstStyle/>
              <a:p>
                <a:pPr marL="0" indent="0" algn="just">
                  <a:buNone/>
                </a:pPr>
                <a:r>
                  <a:rPr lang="it-IT" sz="1800" dirty="0">
                    <a:solidFill>
                      <a:schemeClr val="tx1"/>
                    </a:solidFill>
                  </a:rPr>
                  <a:t>L'</a:t>
                </a:r>
                <a:r>
                  <a:rPr lang="it-IT" sz="1800" b="1" dirty="0" err="1">
                    <a:solidFill>
                      <a:schemeClr val="tx1"/>
                    </a:solidFill>
                  </a:rPr>
                  <a:t>Average</a:t>
                </a:r>
                <a:r>
                  <a:rPr lang="it-IT" sz="1800" b="1" dirty="0">
                    <a:solidFill>
                      <a:schemeClr val="tx1"/>
                    </a:solidFill>
                  </a:rPr>
                  <a:t> Recall (AR) </a:t>
                </a:r>
                <a:r>
                  <a:rPr lang="it-IT" sz="1800" dirty="0">
                    <a:solidFill>
                      <a:schemeClr val="tx1"/>
                    </a:solidFill>
                  </a:rPr>
                  <a:t>misura la capacità del modello di rilevare correttamente tutti gli oggetti di una determinata classe. In particolare, tale parametro è dato dalla seguente relazione:</a:t>
                </a:r>
              </a:p>
              <a:p>
                <a:pPr marL="0" indent="0" algn="just">
                  <a:buNone/>
                </a:pPr>
                <a:endParaRPr lang="en-US" dirty="0">
                  <a:solidFill>
                    <a:schemeClr val="tx1"/>
                  </a:solidFill>
                </a:endParaRPr>
              </a:p>
              <a:p>
                <a:pPr marL="0" indent="0" algn="just">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𝑅𝑒𝑐𝑎𝑙𝑙</m:t>
                      </m:r>
                      <m:r>
                        <a:rPr lang="it-IT" sz="1800" b="0" i="1" smtClean="0">
                          <a:solidFill>
                            <a:schemeClr val="tx1"/>
                          </a:solidFill>
                          <a:latin typeface="Cambria Math" panose="02040503050406030204" pitchFamily="18" charset="0"/>
                        </a:rPr>
                        <m:t>=</m:t>
                      </m:r>
                      <m:f>
                        <m:fPr>
                          <m:ctrlPr>
                            <a:rPr lang="it-IT" sz="1800" b="0" i="1" smtClean="0">
                              <a:solidFill>
                                <a:schemeClr val="tx1"/>
                              </a:solidFill>
                              <a:latin typeface="Cambria Math" panose="02040503050406030204" pitchFamily="18" charset="0"/>
                            </a:rPr>
                          </m:ctrlPr>
                        </m:fPr>
                        <m:num>
                          <m:r>
                            <a:rPr lang="it-IT" sz="1800" b="0" i="1" smtClean="0">
                              <a:solidFill>
                                <a:schemeClr val="tx1"/>
                              </a:solidFill>
                              <a:latin typeface="Cambria Math" panose="02040503050406030204" pitchFamily="18" charset="0"/>
                            </a:rPr>
                            <m:t>𝑇𝑟𝑢</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𝑒</m:t>
                              </m:r>
                            </m:e>
                            <m:sub>
                              <m:r>
                                <a:rPr lang="it-IT" sz="1800" b="0" i="1" smtClean="0">
                                  <a:solidFill>
                                    <a:schemeClr val="tx1"/>
                                  </a:solidFill>
                                  <a:latin typeface="Cambria Math" panose="02040503050406030204" pitchFamily="18" charset="0"/>
                                </a:rPr>
                                <m:t>𝑃𝑜𝑠𝑖𝑡𝑖𝑣𝑒</m:t>
                              </m:r>
                            </m:sub>
                          </m:sSub>
                        </m:num>
                        <m:den>
                          <m:r>
                            <a:rPr lang="it-IT" sz="1800" b="0" i="1" smtClean="0">
                              <a:solidFill>
                                <a:schemeClr val="tx1"/>
                              </a:solidFill>
                              <a:latin typeface="Cambria Math" panose="02040503050406030204" pitchFamily="18" charset="0"/>
                            </a:rPr>
                            <m:t>𝑇𝑟𝑢</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𝑒</m:t>
                              </m:r>
                            </m:e>
                            <m:sub>
                              <m:r>
                                <a:rPr lang="it-IT" sz="1800" b="0" i="1" smtClean="0">
                                  <a:solidFill>
                                    <a:schemeClr val="tx1"/>
                                  </a:solidFill>
                                  <a:latin typeface="Cambria Math" panose="02040503050406030204" pitchFamily="18" charset="0"/>
                                </a:rPr>
                                <m:t>𝑃𝑜𝑠𝑖𝑡𝑖𝑣𝑒</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𝐹𝑎𝑙𝑠</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𝑒</m:t>
                              </m:r>
                            </m:e>
                            <m:sub>
                              <m:r>
                                <a:rPr lang="it-IT" sz="1800" b="0" i="1" smtClean="0">
                                  <a:solidFill>
                                    <a:schemeClr val="tx1"/>
                                  </a:solidFill>
                                  <a:latin typeface="Cambria Math" panose="02040503050406030204" pitchFamily="18" charset="0"/>
                                </a:rPr>
                                <m:t>𝑁𝑒𝑔𝑎𝑡𝑖𝑣𝑒</m:t>
                              </m:r>
                            </m:sub>
                          </m:sSub>
                        </m:den>
                      </m:f>
                    </m:oMath>
                  </m:oMathPara>
                </a14:m>
                <a:endParaRPr lang="it-IT" dirty="0">
                  <a:solidFill>
                    <a:schemeClr val="tx1"/>
                  </a:solidFill>
                </a:endParaRPr>
              </a:p>
              <a:p>
                <a:pPr marL="0" indent="0" algn="just">
                  <a:buNone/>
                </a:pPr>
                <a:r>
                  <a:rPr lang="en-US" sz="1600" dirty="0">
                    <a:solidFill>
                      <a:schemeClr val="tx1"/>
                    </a:solidFill>
                  </a:rPr>
                  <a:t>dove:</a:t>
                </a:r>
              </a:p>
              <a:p>
                <a:pPr lvl="1" algn="just">
                  <a:buFont typeface="Courier New" panose="02070309020205020404" pitchFamily="49" charset="0"/>
                  <a:buChar char="o"/>
                </a:pPr>
                <a14:m>
                  <m:oMath xmlns:m="http://schemas.openxmlformats.org/officeDocument/2006/math">
                    <m:r>
                      <a:rPr lang="it-IT" sz="1600" b="0" i="1" smtClean="0">
                        <a:solidFill>
                          <a:schemeClr val="tx1"/>
                        </a:solidFill>
                        <a:latin typeface="Cambria Math" panose="02040503050406030204" pitchFamily="18" charset="0"/>
                      </a:rPr>
                      <m:t>𝑇𝑟𝑢</m:t>
                    </m:r>
                    <m:sSub>
                      <m:sSubPr>
                        <m:ctrlPr>
                          <a:rPr lang="it-IT" sz="1600" b="0" i="1" smtClean="0">
                            <a:solidFill>
                              <a:schemeClr val="tx1"/>
                            </a:solidFill>
                            <a:latin typeface="Cambria Math" panose="02040503050406030204" pitchFamily="18" charset="0"/>
                          </a:rPr>
                        </m:ctrlPr>
                      </m:sSubPr>
                      <m:e>
                        <m:r>
                          <a:rPr lang="it-IT" sz="1600" b="0" i="1" smtClean="0">
                            <a:solidFill>
                              <a:schemeClr val="tx1"/>
                            </a:solidFill>
                            <a:latin typeface="Cambria Math" panose="02040503050406030204" pitchFamily="18" charset="0"/>
                          </a:rPr>
                          <m:t>𝑒</m:t>
                        </m:r>
                      </m:e>
                      <m:sub>
                        <m:r>
                          <a:rPr lang="it-IT" sz="1600" b="0" i="1" smtClean="0">
                            <a:solidFill>
                              <a:schemeClr val="tx1"/>
                            </a:solidFill>
                            <a:latin typeface="Cambria Math" panose="02040503050406030204" pitchFamily="18" charset="0"/>
                          </a:rPr>
                          <m:t>𝑃𝑜𝑠𝑖𝑡𝑖𝑣𝑒</m:t>
                        </m:r>
                      </m:sub>
                    </m:sSub>
                  </m:oMath>
                </a14:m>
                <a:r>
                  <a:rPr lang="it-IT" sz="1600" dirty="0">
                    <a:solidFill>
                      <a:schemeClr val="tx1"/>
                    </a:solidFill>
                  </a:rPr>
                  <a:t> rappresenta il numero di rilevamenti corretti, ovvero casi in cui il modello ha identificato correttamente un oggetto in termini di </a:t>
                </a:r>
                <a:r>
                  <a:rPr lang="it-IT" sz="1600" dirty="0" err="1">
                    <a:solidFill>
                      <a:schemeClr val="tx1"/>
                    </a:solidFill>
                  </a:rPr>
                  <a:t>bounding</a:t>
                </a:r>
                <a:r>
                  <a:rPr lang="it-IT" sz="1600" dirty="0">
                    <a:solidFill>
                      <a:schemeClr val="tx1"/>
                    </a:solidFill>
                  </a:rPr>
                  <a:t> box o maschera.</a:t>
                </a:r>
                <a:endParaRPr lang="en-US" sz="1600" dirty="0">
                  <a:solidFill>
                    <a:schemeClr val="tx1"/>
                  </a:solidFill>
                </a:endParaRPr>
              </a:p>
              <a:p>
                <a:pPr lvl="1" algn="just">
                  <a:buFont typeface="Courier New" panose="02070309020205020404" pitchFamily="49" charset="0"/>
                  <a:buChar char="o"/>
                </a:pPr>
                <a14:m>
                  <m:oMath xmlns:m="http://schemas.openxmlformats.org/officeDocument/2006/math">
                    <m:r>
                      <a:rPr lang="it-IT" sz="1600" b="0" i="1" smtClean="0">
                        <a:solidFill>
                          <a:schemeClr val="tx1"/>
                        </a:solidFill>
                        <a:latin typeface="Cambria Math" panose="02040503050406030204" pitchFamily="18" charset="0"/>
                      </a:rPr>
                      <m:t>𝑇𝑟𝑢</m:t>
                    </m:r>
                    <m:sSub>
                      <m:sSubPr>
                        <m:ctrlPr>
                          <a:rPr lang="it-IT" sz="1600" b="0" i="1" smtClean="0">
                            <a:solidFill>
                              <a:schemeClr val="tx1"/>
                            </a:solidFill>
                            <a:latin typeface="Cambria Math" panose="02040503050406030204" pitchFamily="18" charset="0"/>
                          </a:rPr>
                        </m:ctrlPr>
                      </m:sSubPr>
                      <m:e>
                        <m:r>
                          <a:rPr lang="it-IT" sz="1600" b="0" i="1" smtClean="0">
                            <a:solidFill>
                              <a:schemeClr val="tx1"/>
                            </a:solidFill>
                            <a:latin typeface="Cambria Math" panose="02040503050406030204" pitchFamily="18" charset="0"/>
                          </a:rPr>
                          <m:t>𝑒</m:t>
                        </m:r>
                      </m:e>
                      <m:sub>
                        <m:r>
                          <a:rPr lang="it-IT" sz="1600" b="0" i="1" smtClean="0">
                            <a:solidFill>
                              <a:schemeClr val="tx1"/>
                            </a:solidFill>
                            <a:latin typeface="Cambria Math" panose="02040503050406030204" pitchFamily="18" charset="0"/>
                          </a:rPr>
                          <m:t>𝑁𝑒𝑔𝑎𝑡𝑖𝑣𝑒</m:t>
                        </m:r>
                      </m:sub>
                    </m:sSub>
                  </m:oMath>
                </a14:m>
                <a:r>
                  <a:rPr lang="it-IT" sz="1600" dirty="0">
                    <a:solidFill>
                      <a:schemeClr val="tx1"/>
                    </a:solidFill>
                  </a:rPr>
                  <a:t> rappresenta i casi in cui il modello ha ignorato correttamente un’area dell’immagine. Quindi, tale parametro indica il numero di aree in cui il modello non rileva alcun oggetto e, effettivamente, non c’è alcun oggetto nel ground truth.</a:t>
                </a:r>
                <a:endParaRPr lang="en-US" sz="1600" dirty="0">
                  <a:solidFill>
                    <a:schemeClr val="tx1"/>
                  </a:solidFill>
                </a:endParaRPr>
              </a:p>
              <a:p>
                <a:pPr lvl="1" algn="just">
                  <a:buFont typeface="Courier New" panose="02070309020205020404" pitchFamily="49" charset="0"/>
                  <a:buChar char="o"/>
                </a:pPr>
                <a14:m>
                  <m:oMath xmlns:m="http://schemas.openxmlformats.org/officeDocument/2006/math">
                    <m:r>
                      <a:rPr lang="it-IT" sz="1600" b="0" i="1" smtClean="0">
                        <a:solidFill>
                          <a:schemeClr val="tx1"/>
                        </a:solidFill>
                        <a:latin typeface="Cambria Math" panose="02040503050406030204" pitchFamily="18" charset="0"/>
                      </a:rPr>
                      <m:t>𝐹𝑎𝑙𝑠</m:t>
                    </m:r>
                    <m:sSub>
                      <m:sSubPr>
                        <m:ctrlPr>
                          <a:rPr lang="it-IT" sz="1600" b="0" i="1" smtClean="0">
                            <a:solidFill>
                              <a:schemeClr val="tx1"/>
                            </a:solidFill>
                            <a:latin typeface="Cambria Math" panose="02040503050406030204" pitchFamily="18" charset="0"/>
                          </a:rPr>
                        </m:ctrlPr>
                      </m:sSubPr>
                      <m:e>
                        <m:r>
                          <a:rPr lang="it-IT" sz="1600" b="0" i="1" smtClean="0">
                            <a:solidFill>
                              <a:schemeClr val="tx1"/>
                            </a:solidFill>
                            <a:latin typeface="Cambria Math" panose="02040503050406030204" pitchFamily="18" charset="0"/>
                          </a:rPr>
                          <m:t>𝑒</m:t>
                        </m:r>
                      </m:e>
                      <m:sub>
                        <m:r>
                          <a:rPr lang="it-IT" sz="1600" b="0" i="1" smtClean="0">
                            <a:solidFill>
                              <a:schemeClr val="tx1"/>
                            </a:solidFill>
                            <a:latin typeface="Cambria Math" panose="02040503050406030204" pitchFamily="18" charset="0"/>
                          </a:rPr>
                          <m:t>𝑁𝑒𝑔𝑎𝑡𝑖𝑣𝑒</m:t>
                        </m:r>
                      </m:sub>
                    </m:sSub>
                  </m:oMath>
                </a14:m>
                <a:r>
                  <a:rPr lang="it-IT" sz="1600" dirty="0">
                    <a:solidFill>
                      <a:schemeClr val="tx1"/>
                    </a:solidFill>
                  </a:rPr>
                  <a:t> rappresenta i casi in cui il modello non rileva un oggetto che è invece presente nel ground truth.</a:t>
                </a:r>
              </a:p>
              <a:p>
                <a:pPr marL="0" indent="0" algn="just">
                  <a:buNone/>
                </a:pPr>
                <a:r>
                  <a:rPr lang="it-IT" sz="1800" dirty="0">
                    <a:solidFill>
                      <a:schemeClr val="tx1"/>
                    </a:solidFill>
                  </a:rPr>
                  <a:t>L'AR è la media della Recall su diverse soglie di confidenza e di </a:t>
                </a:r>
                <a:r>
                  <a:rPr lang="it-IT" sz="1800" dirty="0" err="1">
                    <a:solidFill>
                      <a:schemeClr val="tx1"/>
                    </a:solidFill>
                  </a:rPr>
                  <a:t>IoU</a:t>
                </a:r>
                <a:r>
                  <a:rPr lang="it-IT" sz="1800" dirty="0">
                    <a:solidFill>
                      <a:schemeClr val="tx1"/>
                    </a:solidFill>
                  </a:rPr>
                  <a:t>, come per l'AP. Riflette quanto il modello riesce a trovare gli oggetti target rispetto alla quantità effettiva. Una buona </a:t>
                </a:r>
                <a:r>
                  <a:rPr lang="it-IT" sz="1800" dirty="0" err="1">
                    <a:solidFill>
                      <a:schemeClr val="tx1"/>
                    </a:solidFill>
                  </a:rPr>
                  <a:t>Average</a:t>
                </a:r>
                <a:r>
                  <a:rPr lang="it-IT" sz="1800" dirty="0">
                    <a:solidFill>
                      <a:schemeClr val="tx1"/>
                    </a:solidFill>
                  </a:rPr>
                  <a:t> Recall significa che il modello è in grado di rilevare la maggior parte degli oggetti presenti, anche a diverse soglie di rilevamento.</a:t>
                </a:r>
              </a:p>
            </p:txBody>
          </p:sp>
        </mc:Choice>
        <mc:Fallback>
          <p:sp>
            <p:nvSpPr>
              <p:cNvPr id="2" name="Segnaposto contenuto 1">
                <a:extLst>
                  <a:ext uri="{FF2B5EF4-FFF2-40B4-BE49-F238E27FC236}">
                    <a16:creationId xmlns:a16="http://schemas.microsoft.com/office/drawing/2014/main" id="{905D04B1-24C9-E74E-FD1F-6E3204488FDC}"/>
                  </a:ext>
                </a:extLst>
              </p:cNvPr>
              <p:cNvSpPr>
                <a:spLocks noGrp="1" noRot="1" noChangeAspect="1" noMove="1" noResize="1" noEditPoints="1" noAdjustHandles="1" noChangeArrowheads="1" noChangeShapeType="1" noTextEdit="1"/>
              </p:cNvSpPr>
              <p:nvPr>
                <p:ph idx="1"/>
              </p:nvPr>
            </p:nvSpPr>
            <p:spPr>
              <a:xfrm>
                <a:off x="1097280" y="1845733"/>
                <a:ext cx="10058400" cy="4361883"/>
              </a:xfrm>
              <a:blipFill>
                <a:blip r:embed="rId2"/>
                <a:stretch>
                  <a:fillRect l="-1394" t="-1399" r="-1394" b="-5315"/>
                </a:stretch>
              </a:blipFill>
            </p:spPr>
            <p:txBody>
              <a:bodyPr/>
              <a:lstStyle/>
              <a:p>
                <a:r>
                  <a:rPr lang="en-US">
                    <a:noFill/>
                  </a:rPr>
                  <a:t> </a:t>
                </a:r>
              </a:p>
            </p:txBody>
          </p:sp>
        </mc:Fallback>
      </mc:AlternateContent>
    </p:spTree>
    <p:extLst>
      <p:ext uri="{BB962C8B-B14F-4D97-AF65-F5344CB8AC3E}">
        <p14:creationId xmlns:p14="http://schemas.microsoft.com/office/powerpoint/2010/main" val="1106724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61F21-E748-D2E2-8C5E-3B9227506D5B}"/>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CC0AAB22-E0C1-9E00-7035-584AA441A624}"/>
              </a:ext>
            </a:extLst>
          </p:cNvPr>
          <p:cNvSpPr>
            <a:spLocks noGrp="1"/>
          </p:cNvSpPr>
          <p:nvPr>
            <p:ph type="title"/>
          </p:nvPr>
        </p:nvSpPr>
        <p:spPr>
          <a:xfrm>
            <a:off x="1097280" y="286603"/>
            <a:ext cx="7982712" cy="1450757"/>
          </a:xfrm>
        </p:spPr>
        <p:txBody>
          <a:bodyPr/>
          <a:lstStyle/>
          <a:p>
            <a:r>
              <a:rPr lang="it-IT" sz="4000" b="1" dirty="0">
                <a:solidFill>
                  <a:schemeClr val="tx1"/>
                </a:solidFill>
                <a:latin typeface="Times New Roman" panose="02020603050405020304" pitchFamily="18" charset="0"/>
                <a:cs typeface="Times New Roman" panose="02020603050405020304" pitchFamily="18" charset="0"/>
              </a:rPr>
              <a:t>Model testing – </a:t>
            </a:r>
            <a:r>
              <a:rPr lang="it-IT" sz="4000" dirty="0" err="1">
                <a:solidFill>
                  <a:schemeClr val="tx1"/>
                </a:solidFill>
                <a:latin typeface="Times New Roman" panose="02020603050405020304" pitchFamily="18" charset="0"/>
                <a:cs typeface="Times New Roman" panose="02020603050405020304" pitchFamily="18" charset="0"/>
              </a:rPr>
              <a:t>Bounding</a:t>
            </a:r>
            <a:r>
              <a:rPr lang="it-IT" sz="4000" dirty="0">
                <a:solidFill>
                  <a:schemeClr val="tx1"/>
                </a:solidFill>
                <a:latin typeface="Times New Roman" panose="02020603050405020304" pitchFamily="18" charset="0"/>
                <a:cs typeface="Times New Roman" panose="02020603050405020304" pitchFamily="18" charset="0"/>
              </a:rPr>
              <a:t> Boxes </a:t>
            </a:r>
            <a:r>
              <a:rPr lang="it-IT" sz="4000" dirty="0" err="1">
                <a:solidFill>
                  <a:schemeClr val="tx1"/>
                </a:solidFill>
                <a:latin typeface="Times New Roman" panose="02020603050405020304" pitchFamily="18" charset="0"/>
                <a:cs typeface="Times New Roman" panose="02020603050405020304" pitchFamily="18" charset="0"/>
              </a:rPr>
              <a:t>Average</a:t>
            </a:r>
            <a:r>
              <a:rPr lang="it-IT" sz="4000" dirty="0">
                <a:solidFill>
                  <a:schemeClr val="tx1"/>
                </a:solidFill>
                <a:latin typeface="Times New Roman" panose="02020603050405020304" pitchFamily="18" charset="0"/>
                <a:cs typeface="Times New Roman" panose="02020603050405020304" pitchFamily="18" charset="0"/>
              </a:rPr>
              <a:t> Precision and Recall</a:t>
            </a:r>
            <a:endParaRPr lang="it-IT" b="1" dirty="0">
              <a:solidFill>
                <a:schemeClr val="tx1"/>
              </a:solidFill>
              <a:latin typeface="Times New Roman" panose="02020603050405020304" pitchFamily="18" charset="0"/>
              <a:cs typeface="Times New Roman" panose="02020603050405020304" pitchFamily="18" charset="0"/>
            </a:endParaRPr>
          </a:p>
        </p:txBody>
      </p:sp>
      <p:pic>
        <p:nvPicPr>
          <p:cNvPr id="14" name="Immagine 13">
            <a:extLst>
              <a:ext uri="{FF2B5EF4-FFF2-40B4-BE49-F238E27FC236}">
                <a16:creationId xmlns:a16="http://schemas.microsoft.com/office/drawing/2014/main" id="{8EB04BAA-95C4-588E-5520-BA9C9F4C78E0}"/>
              </a:ext>
            </a:extLst>
          </p:cNvPr>
          <p:cNvPicPr>
            <a:picLocks noChangeAspect="1"/>
          </p:cNvPicPr>
          <p:nvPr/>
        </p:nvPicPr>
        <p:blipFill>
          <a:blip r:embed="rId2"/>
          <a:stretch>
            <a:fillRect/>
          </a:stretch>
        </p:blipFill>
        <p:spPr>
          <a:xfrm>
            <a:off x="1473708" y="1860627"/>
            <a:ext cx="9244584" cy="4207879"/>
          </a:xfrm>
          <a:prstGeom prst="rect">
            <a:avLst/>
          </a:prstGeom>
        </p:spPr>
      </p:pic>
      <p:sp>
        <p:nvSpPr>
          <p:cNvPr id="15" name="Rettangolo con angoli arrotondati 14">
            <a:extLst>
              <a:ext uri="{FF2B5EF4-FFF2-40B4-BE49-F238E27FC236}">
                <a16:creationId xmlns:a16="http://schemas.microsoft.com/office/drawing/2014/main" id="{69B46B61-7D7C-C6C7-8F98-4336E36354C5}"/>
              </a:ext>
            </a:extLst>
          </p:cNvPr>
          <p:cNvSpPr/>
          <p:nvPr/>
        </p:nvSpPr>
        <p:spPr>
          <a:xfrm>
            <a:off x="1473708" y="3182112"/>
            <a:ext cx="9244584" cy="265176"/>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405185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D2B61-52AA-5528-4D3B-E12EBE0C5DE6}"/>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C1CD02FE-9749-DF2D-E08C-94A2A24794BD}"/>
              </a:ext>
            </a:extLst>
          </p:cNvPr>
          <p:cNvSpPr>
            <a:spLocks noGrp="1"/>
          </p:cNvSpPr>
          <p:nvPr>
            <p:ph type="title"/>
          </p:nvPr>
        </p:nvSpPr>
        <p:spPr>
          <a:xfrm>
            <a:off x="1097280" y="286603"/>
            <a:ext cx="6227445" cy="1450757"/>
          </a:xfrm>
        </p:spPr>
        <p:txBody>
          <a:bodyPr/>
          <a:lstStyle/>
          <a:p>
            <a:r>
              <a:rPr lang="it-IT" sz="4000" b="1" dirty="0">
                <a:solidFill>
                  <a:schemeClr val="tx1"/>
                </a:solidFill>
                <a:latin typeface="Times New Roman" panose="02020603050405020304" pitchFamily="18" charset="0"/>
                <a:cs typeface="Times New Roman" panose="02020603050405020304" pitchFamily="18" charset="0"/>
              </a:rPr>
              <a:t>Model testing – </a:t>
            </a:r>
            <a:r>
              <a:rPr lang="it-IT" sz="4000" dirty="0" err="1">
                <a:solidFill>
                  <a:schemeClr val="tx1"/>
                </a:solidFill>
                <a:latin typeface="Times New Roman" panose="02020603050405020304" pitchFamily="18" charset="0"/>
                <a:cs typeface="Times New Roman" panose="02020603050405020304" pitchFamily="18" charset="0"/>
              </a:rPr>
              <a:t>Masks</a:t>
            </a:r>
            <a:r>
              <a:rPr lang="it-IT" sz="4000" dirty="0">
                <a:solidFill>
                  <a:schemeClr val="tx1"/>
                </a:solidFill>
                <a:latin typeface="Times New Roman" panose="02020603050405020304" pitchFamily="18" charset="0"/>
                <a:cs typeface="Times New Roman" panose="02020603050405020304" pitchFamily="18" charset="0"/>
              </a:rPr>
              <a:t> </a:t>
            </a:r>
            <a:r>
              <a:rPr lang="it-IT" sz="4000" dirty="0" err="1">
                <a:solidFill>
                  <a:schemeClr val="tx1"/>
                </a:solidFill>
                <a:latin typeface="Times New Roman" panose="02020603050405020304" pitchFamily="18" charset="0"/>
                <a:cs typeface="Times New Roman" panose="02020603050405020304" pitchFamily="18" charset="0"/>
              </a:rPr>
              <a:t>Average</a:t>
            </a:r>
            <a:r>
              <a:rPr lang="it-IT" sz="4000" dirty="0">
                <a:solidFill>
                  <a:schemeClr val="tx1"/>
                </a:solidFill>
                <a:latin typeface="Times New Roman" panose="02020603050405020304" pitchFamily="18" charset="0"/>
                <a:cs typeface="Times New Roman" panose="02020603050405020304" pitchFamily="18" charset="0"/>
              </a:rPr>
              <a:t> Precision and Recall</a:t>
            </a:r>
            <a:endParaRPr lang="it-IT" b="1" dirty="0">
              <a:solidFill>
                <a:schemeClr val="tx1"/>
              </a:solidFill>
              <a:latin typeface="Times New Roman" panose="02020603050405020304" pitchFamily="18" charset="0"/>
              <a:cs typeface="Times New Roman" panose="02020603050405020304" pitchFamily="18" charset="0"/>
            </a:endParaRPr>
          </a:p>
        </p:txBody>
      </p:sp>
      <p:pic>
        <p:nvPicPr>
          <p:cNvPr id="14" name="Immagine 13">
            <a:extLst>
              <a:ext uri="{FF2B5EF4-FFF2-40B4-BE49-F238E27FC236}">
                <a16:creationId xmlns:a16="http://schemas.microsoft.com/office/drawing/2014/main" id="{0A2317A9-D6F4-EF44-723A-F0F46C91C5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73708" y="1874520"/>
            <a:ext cx="9244584" cy="4161281"/>
          </a:xfrm>
          <a:prstGeom prst="rect">
            <a:avLst/>
          </a:prstGeom>
        </p:spPr>
      </p:pic>
      <p:sp>
        <p:nvSpPr>
          <p:cNvPr id="2" name="Rettangolo con angoli arrotondati 1">
            <a:extLst>
              <a:ext uri="{FF2B5EF4-FFF2-40B4-BE49-F238E27FC236}">
                <a16:creationId xmlns:a16="http://schemas.microsoft.com/office/drawing/2014/main" id="{9D8DEBDD-99D6-DFD5-9C53-919DD2E0D9C6}"/>
              </a:ext>
            </a:extLst>
          </p:cNvPr>
          <p:cNvSpPr/>
          <p:nvPr/>
        </p:nvSpPr>
        <p:spPr>
          <a:xfrm>
            <a:off x="1473708" y="3163824"/>
            <a:ext cx="9244584" cy="265176"/>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092907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27A2A-6FD6-930B-81F3-11495D2350F1}"/>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F393D8ED-77C7-F308-A680-6A4C74F063FC}"/>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Model testing – </a:t>
            </a:r>
            <a:r>
              <a:rPr lang="it-IT" sz="4000" dirty="0" err="1">
                <a:solidFill>
                  <a:schemeClr val="tx1"/>
                </a:solidFill>
                <a:latin typeface="Times New Roman" panose="02020603050405020304" pitchFamily="18" charset="0"/>
                <a:cs typeface="Times New Roman" panose="02020603050405020304" pitchFamily="18" charset="0"/>
              </a:rPr>
              <a:t>Visualization</a:t>
            </a:r>
            <a:endParaRPr lang="it-IT" b="1" dirty="0">
              <a:solidFill>
                <a:schemeClr val="tx1"/>
              </a:solidFill>
              <a:latin typeface="Times New Roman" panose="02020603050405020304" pitchFamily="18" charset="0"/>
              <a:cs typeface="Times New Roman" panose="02020603050405020304" pitchFamily="18" charset="0"/>
            </a:endParaRPr>
          </a:p>
        </p:txBody>
      </p:sp>
      <p:pic>
        <p:nvPicPr>
          <p:cNvPr id="6" name="Segnaposto contenuto 5">
            <a:extLst>
              <a:ext uri="{FF2B5EF4-FFF2-40B4-BE49-F238E27FC236}">
                <a16:creationId xmlns:a16="http://schemas.microsoft.com/office/drawing/2014/main" id="{0C41C69D-7D14-84D5-0221-224EA4EBDA8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730" t="12295" r="10438" b="11330"/>
          <a:stretch/>
        </p:blipFill>
        <p:spPr>
          <a:xfrm>
            <a:off x="1097279" y="1805424"/>
            <a:ext cx="4315968" cy="4290430"/>
          </a:xfrm>
        </p:spPr>
      </p:pic>
      <p:pic>
        <p:nvPicPr>
          <p:cNvPr id="7" name="Segnaposto contenuto 4">
            <a:extLst>
              <a:ext uri="{FF2B5EF4-FFF2-40B4-BE49-F238E27FC236}">
                <a16:creationId xmlns:a16="http://schemas.microsoft.com/office/drawing/2014/main" id="{5685BC6E-77A7-C52C-D623-F4FB503585A5}"/>
              </a:ext>
            </a:extLst>
          </p:cNvPr>
          <p:cNvPicPr>
            <a:picLocks noChangeAspect="1"/>
          </p:cNvPicPr>
          <p:nvPr/>
        </p:nvPicPr>
        <p:blipFill>
          <a:blip r:embed="rId3">
            <a:extLst>
              <a:ext uri="{28A0092B-C50C-407E-A947-70E740481C1C}">
                <a14:useLocalDpi xmlns:a14="http://schemas.microsoft.com/office/drawing/2010/main" val="0"/>
              </a:ext>
            </a:extLst>
          </a:blip>
          <a:srcRect l="12707" t="12068" r="10103" b="10931"/>
          <a:stretch/>
        </p:blipFill>
        <p:spPr>
          <a:xfrm>
            <a:off x="6780936" y="1805424"/>
            <a:ext cx="4313785" cy="4303199"/>
          </a:xfrm>
          <a:prstGeom prst="rect">
            <a:avLst/>
          </a:prstGeom>
        </p:spPr>
      </p:pic>
    </p:spTree>
    <p:extLst>
      <p:ext uri="{BB962C8B-B14F-4D97-AF65-F5344CB8AC3E}">
        <p14:creationId xmlns:p14="http://schemas.microsoft.com/office/powerpoint/2010/main" val="1573028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AC294-2F39-858C-8DD3-C35DA53F6205}"/>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BE3F5E69-4591-2A54-88C2-221CCB733B53}"/>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Model testing – </a:t>
            </a:r>
            <a:r>
              <a:rPr lang="it-IT" sz="4000" dirty="0" err="1">
                <a:solidFill>
                  <a:schemeClr val="tx1"/>
                </a:solidFill>
                <a:latin typeface="Times New Roman" panose="02020603050405020304" pitchFamily="18" charset="0"/>
                <a:cs typeface="Times New Roman" panose="02020603050405020304" pitchFamily="18" charset="0"/>
              </a:rPr>
              <a:t>Visualization</a:t>
            </a:r>
            <a:endParaRPr lang="it-IT" b="1" dirty="0">
              <a:solidFill>
                <a:schemeClr val="tx1"/>
              </a:solidFill>
              <a:latin typeface="Times New Roman" panose="02020603050405020304" pitchFamily="18" charset="0"/>
              <a:cs typeface="Times New Roman" panose="02020603050405020304" pitchFamily="18" charset="0"/>
            </a:endParaRPr>
          </a:p>
        </p:txBody>
      </p:sp>
      <p:pic>
        <p:nvPicPr>
          <p:cNvPr id="15" name="Segnaposto contenuto 8">
            <a:extLst>
              <a:ext uri="{FF2B5EF4-FFF2-40B4-BE49-F238E27FC236}">
                <a16:creationId xmlns:a16="http://schemas.microsoft.com/office/drawing/2014/main" id="{708535A2-9C41-A24B-385A-29411383AEFF}"/>
              </a:ext>
            </a:extLst>
          </p:cNvPr>
          <p:cNvPicPr>
            <a:picLocks noChangeAspect="1"/>
          </p:cNvPicPr>
          <p:nvPr/>
        </p:nvPicPr>
        <p:blipFill>
          <a:blip r:embed="rId2">
            <a:extLst>
              <a:ext uri="{28A0092B-C50C-407E-A947-70E740481C1C}">
                <a14:useLocalDpi xmlns:a14="http://schemas.microsoft.com/office/drawing/2010/main" val="0"/>
              </a:ext>
            </a:extLst>
          </a:blip>
          <a:srcRect l="12787" t="11996" r="10141" b="11050"/>
          <a:stretch/>
        </p:blipFill>
        <p:spPr>
          <a:xfrm>
            <a:off x="1097280" y="1808163"/>
            <a:ext cx="4294265" cy="4287691"/>
          </a:xfrm>
          <a:prstGeom prst="rect">
            <a:avLst/>
          </a:prstGeom>
        </p:spPr>
      </p:pic>
      <p:pic>
        <p:nvPicPr>
          <p:cNvPr id="17" name="Immagine 16">
            <a:extLst>
              <a:ext uri="{FF2B5EF4-FFF2-40B4-BE49-F238E27FC236}">
                <a16:creationId xmlns:a16="http://schemas.microsoft.com/office/drawing/2014/main" id="{3B204684-CE26-BB5B-4CBD-BF26003A975C}"/>
              </a:ext>
            </a:extLst>
          </p:cNvPr>
          <p:cNvPicPr>
            <a:picLocks noChangeAspect="1"/>
          </p:cNvPicPr>
          <p:nvPr/>
        </p:nvPicPr>
        <p:blipFill>
          <a:blip r:embed="rId3">
            <a:extLst>
              <a:ext uri="{28A0092B-C50C-407E-A947-70E740481C1C}">
                <a14:useLocalDpi xmlns:a14="http://schemas.microsoft.com/office/drawing/2010/main" val="0"/>
              </a:ext>
            </a:extLst>
          </a:blip>
          <a:srcRect l="12778" t="12037" r="10277" b="11113"/>
          <a:stretch/>
        </p:blipFill>
        <p:spPr>
          <a:xfrm>
            <a:off x="6800457" y="1808163"/>
            <a:ext cx="4292976" cy="4287691"/>
          </a:xfrm>
          <a:prstGeom prst="rect">
            <a:avLst/>
          </a:prstGeom>
        </p:spPr>
      </p:pic>
    </p:spTree>
    <p:extLst>
      <p:ext uri="{BB962C8B-B14F-4D97-AF65-F5344CB8AC3E}">
        <p14:creationId xmlns:p14="http://schemas.microsoft.com/office/powerpoint/2010/main" val="3488797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14E64-C0BB-5DF2-49AE-BFAE8AEC3902}"/>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4CAC0393-534E-FFF9-5258-D4EE507A715C}"/>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Model testing – </a:t>
            </a:r>
            <a:r>
              <a:rPr lang="it-IT" sz="4000" dirty="0" err="1">
                <a:solidFill>
                  <a:schemeClr val="tx1"/>
                </a:solidFill>
                <a:latin typeface="Times New Roman" panose="02020603050405020304" pitchFamily="18" charset="0"/>
                <a:cs typeface="Times New Roman" panose="02020603050405020304" pitchFamily="18" charset="0"/>
              </a:rPr>
              <a:t>Visualization</a:t>
            </a:r>
            <a:endParaRPr lang="it-IT" b="1" dirty="0">
              <a:solidFill>
                <a:schemeClr val="tx1"/>
              </a:solidFill>
              <a:latin typeface="Times New Roman" panose="02020603050405020304" pitchFamily="18" charset="0"/>
              <a:cs typeface="Times New Roman" panose="02020603050405020304" pitchFamily="18" charset="0"/>
            </a:endParaRPr>
          </a:p>
        </p:txBody>
      </p:sp>
      <p:pic>
        <p:nvPicPr>
          <p:cNvPr id="23" name="Segnaposto contenuto 18">
            <a:extLst>
              <a:ext uri="{FF2B5EF4-FFF2-40B4-BE49-F238E27FC236}">
                <a16:creationId xmlns:a16="http://schemas.microsoft.com/office/drawing/2014/main" id="{DDD27586-D757-9E36-326D-F1B2573BABD0}"/>
              </a:ext>
            </a:extLst>
          </p:cNvPr>
          <p:cNvPicPr>
            <a:picLocks noChangeAspect="1"/>
          </p:cNvPicPr>
          <p:nvPr/>
        </p:nvPicPr>
        <p:blipFill>
          <a:blip r:embed="rId2">
            <a:extLst>
              <a:ext uri="{28A0092B-C50C-407E-A947-70E740481C1C}">
                <a14:useLocalDpi xmlns:a14="http://schemas.microsoft.com/office/drawing/2010/main" val="0"/>
              </a:ext>
            </a:extLst>
          </a:blip>
          <a:srcRect l="12711" t="12134" r="10089" b="11113"/>
          <a:stretch/>
        </p:blipFill>
        <p:spPr>
          <a:xfrm>
            <a:off x="6782058" y="1808161"/>
            <a:ext cx="4312662" cy="4287691"/>
          </a:xfrm>
          <a:prstGeom prst="rect">
            <a:avLst/>
          </a:prstGeom>
        </p:spPr>
      </p:pic>
      <p:pic>
        <p:nvPicPr>
          <p:cNvPr id="10" name="Immagine 9">
            <a:extLst>
              <a:ext uri="{FF2B5EF4-FFF2-40B4-BE49-F238E27FC236}">
                <a16:creationId xmlns:a16="http://schemas.microsoft.com/office/drawing/2014/main" id="{FAF7E57E-48AD-97D7-2743-61088C6599C6}"/>
              </a:ext>
            </a:extLst>
          </p:cNvPr>
          <p:cNvPicPr>
            <a:picLocks noChangeAspect="1"/>
          </p:cNvPicPr>
          <p:nvPr/>
        </p:nvPicPr>
        <p:blipFill>
          <a:blip r:embed="rId3">
            <a:extLst>
              <a:ext uri="{28A0092B-C50C-407E-A947-70E740481C1C}">
                <a14:useLocalDpi xmlns:a14="http://schemas.microsoft.com/office/drawing/2010/main" val="0"/>
              </a:ext>
            </a:extLst>
          </a:blip>
          <a:srcRect l="12711" t="11944" r="10089" b="11113"/>
          <a:stretch/>
        </p:blipFill>
        <p:spPr>
          <a:xfrm>
            <a:off x="1097280" y="1808161"/>
            <a:ext cx="4302051" cy="4287691"/>
          </a:xfrm>
          <a:prstGeom prst="rect">
            <a:avLst/>
          </a:prstGeom>
        </p:spPr>
      </p:pic>
    </p:spTree>
    <p:extLst>
      <p:ext uri="{BB962C8B-B14F-4D97-AF65-F5344CB8AC3E}">
        <p14:creationId xmlns:p14="http://schemas.microsoft.com/office/powerpoint/2010/main" val="2560331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E9BB2-2213-7F22-FBC8-2A42C0442469}"/>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FC6FA7E7-E239-E66F-B847-5926007BA7F5}"/>
              </a:ext>
            </a:extLst>
          </p:cNvPr>
          <p:cNvSpPr>
            <a:spLocks noGrp="1"/>
          </p:cNvSpPr>
          <p:nvPr>
            <p:ph type="title"/>
          </p:nvPr>
        </p:nvSpPr>
        <p:spPr/>
        <p:txBody>
          <a:bodyPr/>
          <a:lstStyle/>
          <a:p>
            <a:r>
              <a:rPr lang="it-IT" sz="4000" b="1" dirty="0">
                <a:solidFill>
                  <a:schemeClr val="tx1"/>
                </a:solidFill>
                <a:latin typeface="Times New Roman" panose="02020603050405020304" pitchFamily="18" charset="0"/>
                <a:cs typeface="Times New Roman" panose="02020603050405020304" pitchFamily="18" charset="0"/>
              </a:rPr>
              <a:t>Model testing – </a:t>
            </a:r>
            <a:r>
              <a:rPr lang="it-IT" sz="4000" dirty="0" err="1">
                <a:solidFill>
                  <a:schemeClr val="tx1"/>
                </a:solidFill>
                <a:latin typeface="Times New Roman" panose="02020603050405020304" pitchFamily="18" charset="0"/>
                <a:cs typeface="Times New Roman" panose="02020603050405020304" pitchFamily="18" charset="0"/>
              </a:rPr>
              <a:t>Visualization</a:t>
            </a:r>
            <a:endParaRPr lang="it-IT" b="1" dirty="0">
              <a:solidFill>
                <a:schemeClr val="tx1"/>
              </a:solidFill>
              <a:latin typeface="Times New Roman" panose="02020603050405020304" pitchFamily="18" charset="0"/>
              <a:cs typeface="Times New Roman" panose="02020603050405020304" pitchFamily="18" charset="0"/>
            </a:endParaRPr>
          </a:p>
        </p:txBody>
      </p:sp>
      <p:pic>
        <p:nvPicPr>
          <p:cNvPr id="10" name="Immagine 9">
            <a:extLst>
              <a:ext uri="{FF2B5EF4-FFF2-40B4-BE49-F238E27FC236}">
                <a16:creationId xmlns:a16="http://schemas.microsoft.com/office/drawing/2014/main" id="{75C7BEDA-0249-2FAF-9E9F-6FEED458D867}"/>
              </a:ext>
            </a:extLst>
          </p:cNvPr>
          <p:cNvPicPr>
            <a:picLocks noChangeAspect="1"/>
          </p:cNvPicPr>
          <p:nvPr/>
        </p:nvPicPr>
        <p:blipFill>
          <a:blip r:embed="rId2">
            <a:extLst>
              <a:ext uri="{28A0092B-C50C-407E-A947-70E740481C1C}">
                <a14:useLocalDpi xmlns:a14="http://schemas.microsoft.com/office/drawing/2010/main" val="0"/>
              </a:ext>
            </a:extLst>
          </a:blip>
          <a:srcRect l="12711" t="11852" r="10222" b="10926"/>
          <a:stretch/>
        </p:blipFill>
        <p:spPr>
          <a:xfrm>
            <a:off x="1097279" y="1805424"/>
            <a:ext cx="4313785" cy="4322429"/>
          </a:xfrm>
          <a:prstGeom prst="rect">
            <a:avLst/>
          </a:prstGeom>
        </p:spPr>
      </p:pic>
      <p:pic>
        <p:nvPicPr>
          <p:cNvPr id="5" name="Immagine 4">
            <a:extLst>
              <a:ext uri="{FF2B5EF4-FFF2-40B4-BE49-F238E27FC236}">
                <a16:creationId xmlns:a16="http://schemas.microsoft.com/office/drawing/2014/main" id="{C6DD26FA-D2FA-C6F6-5F6B-3975CE64D363}"/>
              </a:ext>
            </a:extLst>
          </p:cNvPr>
          <p:cNvPicPr>
            <a:picLocks noChangeAspect="1"/>
          </p:cNvPicPr>
          <p:nvPr/>
        </p:nvPicPr>
        <p:blipFill>
          <a:blip r:embed="rId3">
            <a:extLst>
              <a:ext uri="{28A0092B-C50C-407E-A947-70E740481C1C}">
                <a14:useLocalDpi xmlns:a14="http://schemas.microsoft.com/office/drawing/2010/main" val="0"/>
              </a:ext>
            </a:extLst>
          </a:blip>
          <a:srcRect l="12870" t="12000" r="10089" b="11008"/>
          <a:stretch/>
        </p:blipFill>
        <p:spPr>
          <a:xfrm>
            <a:off x="6769615" y="1805424"/>
            <a:ext cx="4325106" cy="4322429"/>
          </a:xfrm>
          <a:prstGeom prst="rect">
            <a:avLst/>
          </a:prstGeom>
        </p:spPr>
      </p:pic>
    </p:spTree>
    <p:extLst>
      <p:ext uri="{BB962C8B-B14F-4D97-AF65-F5344CB8AC3E}">
        <p14:creationId xmlns:p14="http://schemas.microsoft.com/office/powerpoint/2010/main" val="4042408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34DB21-9E2F-08AE-60F8-CF7B7D92AA56}"/>
              </a:ext>
            </a:extLst>
          </p:cNvPr>
          <p:cNvSpPr txBox="1"/>
          <p:nvPr/>
        </p:nvSpPr>
        <p:spPr>
          <a:xfrm>
            <a:off x="5184532" y="2721114"/>
            <a:ext cx="1794081" cy="707886"/>
          </a:xfrm>
          <a:prstGeom prst="rect">
            <a:avLst/>
          </a:prstGeom>
          <a:noFill/>
        </p:spPr>
        <p:txBody>
          <a:bodyPr wrap="none" rtlCol="0">
            <a:spAutoFit/>
          </a:bodyPr>
          <a:lstStyle/>
          <a:p>
            <a:r>
              <a:rPr lang="it-IT" sz="4000" b="1" dirty="0">
                <a:latin typeface="Times New Roman" panose="02020603050405020304" pitchFamily="18" charset="0"/>
                <a:cs typeface="Times New Roman" panose="02020603050405020304" pitchFamily="18" charset="0"/>
              </a:rPr>
              <a:t>Grazie.</a:t>
            </a:r>
          </a:p>
        </p:txBody>
      </p:sp>
    </p:spTree>
    <p:extLst>
      <p:ext uri="{BB962C8B-B14F-4D97-AF65-F5344CB8AC3E}">
        <p14:creationId xmlns:p14="http://schemas.microsoft.com/office/powerpoint/2010/main" val="424834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C06C7-7EDB-D6E9-DD56-9D236FE6C5B5}"/>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B21E53E3-B7E0-DAAE-9115-D313BFFCC3B2}"/>
              </a:ext>
            </a:extLst>
          </p:cNvPr>
          <p:cNvSpPr>
            <a:spLocks noGrp="1"/>
          </p:cNvSpPr>
          <p:nvPr>
            <p:ph type="title"/>
          </p:nvPr>
        </p:nvSpPr>
        <p:spPr>
          <a:xfrm>
            <a:off x="1097280" y="286603"/>
            <a:ext cx="7991856" cy="1450757"/>
          </a:xfrm>
        </p:spPr>
        <p:txBody>
          <a:bodyPr/>
          <a:lstStyle/>
          <a:p>
            <a:r>
              <a:rPr lang="it-IT" sz="4000" b="1" dirty="0">
                <a:solidFill>
                  <a:schemeClr val="tx1"/>
                </a:solidFill>
                <a:latin typeface="Times New Roman" panose="02020603050405020304" pitchFamily="18" charset="0"/>
                <a:cs typeface="Times New Roman" panose="02020603050405020304" pitchFamily="18" charset="0"/>
              </a:rPr>
              <a:t>Task of the project and an </a:t>
            </a:r>
            <a:r>
              <a:rPr lang="it-IT" sz="4000" b="1" dirty="0" err="1">
                <a:solidFill>
                  <a:schemeClr val="tx1"/>
                </a:solidFill>
                <a:latin typeface="Times New Roman" panose="02020603050405020304" pitchFamily="18" charset="0"/>
                <a:cs typeface="Times New Roman" panose="02020603050405020304" pitchFamily="18" charset="0"/>
              </a:rPr>
              <a:t>overview</a:t>
            </a:r>
            <a:r>
              <a:rPr lang="it-IT" sz="4000" b="1" dirty="0">
                <a:solidFill>
                  <a:schemeClr val="tx1"/>
                </a:solidFill>
                <a:latin typeface="Times New Roman" panose="02020603050405020304" pitchFamily="18" charset="0"/>
                <a:cs typeface="Times New Roman" panose="02020603050405020304" pitchFamily="18" charset="0"/>
              </a:rPr>
              <a:t> on the dataset - </a:t>
            </a:r>
            <a:r>
              <a:rPr lang="it-IT" sz="4000" dirty="0">
                <a:solidFill>
                  <a:schemeClr val="tx1"/>
                </a:solidFill>
                <a:latin typeface="Times New Roman" panose="02020603050405020304" pitchFamily="18" charset="0"/>
                <a:cs typeface="Times New Roman" panose="02020603050405020304" pitchFamily="18" charset="0"/>
              </a:rPr>
              <a:t>Immagini</a:t>
            </a:r>
            <a:endParaRPr lang="it-IT" dirty="0">
              <a:solidFill>
                <a:schemeClr val="tx1"/>
              </a:solidFill>
              <a:latin typeface="Times New Roman" panose="02020603050405020304" pitchFamily="18" charset="0"/>
              <a:cs typeface="Times New Roman" panose="02020603050405020304" pitchFamily="18" charset="0"/>
            </a:endParaRPr>
          </a:p>
        </p:txBody>
      </p:sp>
      <p:pic>
        <p:nvPicPr>
          <p:cNvPr id="3" name="Immagine 2">
            <a:extLst>
              <a:ext uri="{FF2B5EF4-FFF2-40B4-BE49-F238E27FC236}">
                <a16:creationId xmlns:a16="http://schemas.microsoft.com/office/drawing/2014/main" id="{4976EA1F-5897-5251-E42B-25829C42B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030" y="1808161"/>
            <a:ext cx="4287691" cy="4287691"/>
          </a:xfrm>
          <a:prstGeom prst="rect">
            <a:avLst/>
          </a:prstGeom>
        </p:spPr>
      </p:pic>
      <p:pic>
        <p:nvPicPr>
          <p:cNvPr id="6" name="Immagine 5">
            <a:extLst>
              <a:ext uri="{FF2B5EF4-FFF2-40B4-BE49-F238E27FC236}">
                <a16:creationId xmlns:a16="http://schemas.microsoft.com/office/drawing/2014/main" id="{ED7B6883-A536-7970-42B9-E25D3405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1808161"/>
            <a:ext cx="4287691" cy="4287691"/>
          </a:xfrm>
          <a:prstGeom prst="rect">
            <a:avLst/>
          </a:prstGeom>
        </p:spPr>
      </p:pic>
    </p:spTree>
    <p:extLst>
      <p:ext uri="{BB962C8B-B14F-4D97-AF65-F5344CB8AC3E}">
        <p14:creationId xmlns:p14="http://schemas.microsoft.com/office/powerpoint/2010/main" val="728766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D350A-A526-4860-436B-7F38B716809F}"/>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E86F956C-BC0D-B993-98F1-746C54323AB2}"/>
              </a:ext>
            </a:extLst>
          </p:cNvPr>
          <p:cNvSpPr>
            <a:spLocks noGrp="1"/>
          </p:cNvSpPr>
          <p:nvPr>
            <p:ph type="title"/>
          </p:nvPr>
        </p:nvSpPr>
        <p:spPr>
          <a:xfrm>
            <a:off x="1097279" y="286603"/>
            <a:ext cx="8008621" cy="1450757"/>
          </a:xfrm>
        </p:spPr>
        <p:txBody>
          <a:bodyPr>
            <a:noAutofit/>
          </a:bodyPr>
          <a:lstStyle/>
          <a:p>
            <a:r>
              <a:rPr lang="it-IT" sz="3600" b="1" dirty="0">
                <a:solidFill>
                  <a:schemeClr val="tx1"/>
                </a:solidFill>
                <a:latin typeface="Times New Roman" panose="02020603050405020304" pitchFamily="18" charset="0"/>
                <a:cs typeface="Times New Roman" panose="02020603050405020304" pitchFamily="18" charset="0"/>
              </a:rPr>
              <a:t>Task of the project and an </a:t>
            </a:r>
            <a:r>
              <a:rPr lang="it-IT" sz="3600" b="1" dirty="0" err="1">
                <a:solidFill>
                  <a:schemeClr val="tx1"/>
                </a:solidFill>
                <a:latin typeface="Times New Roman" panose="02020603050405020304" pitchFamily="18" charset="0"/>
                <a:cs typeface="Times New Roman" panose="02020603050405020304" pitchFamily="18" charset="0"/>
              </a:rPr>
              <a:t>overview</a:t>
            </a:r>
            <a:r>
              <a:rPr lang="it-IT" sz="3600" b="1" dirty="0">
                <a:solidFill>
                  <a:schemeClr val="tx1"/>
                </a:solidFill>
                <a:latin typeface="Times New Roman" panose="02020603050405020304" pitchFamily="18" charset="0"/>
                <a:cs typeface="Times New Roman" panose="02020603050405020304" pitchFamily="18" charset="0"/>
              </a:rPr>
              <a:t> on the dataset – </a:t>
            </a:r>
            <a:r>
              <a:rPr lang="it-IT" sz="3600" dirty="0">
                <a:solidFill>
                  <a:schemeClr val="tx1"/>
                </a:solidFill>
                <a:latin typeface="Times New Roman" panose="02020603050405020304" pitchFamily="18" charset="0"/>
                <a:cs typeface="Times New Roman" panose="02020603050405020304" pitchFamily="18" charset="0"/>
              </a:rPr>
              <a:t>Immagini e Annotazioni COCO (</a:t>
            </a:r>
            <a:r>
              <a:rPr lang="en-US" sz="3600" dirty="0">
                <a:solidFill>
                  <a:schemeClr val="tx1"/>
                </a:solidFill>
                <a:latin typeface="Times New Roman" panose="02020603050405020304" pitchFamily="18" charset="0"/>
                <a:cs typeface="Times New Roman" panose="02020603050405020304" pitchFamily="18" charset="0"/>
              </a:rPr>
              <a:t>"</a:t>
            </a:r>
            <a:r>
              <a:rPr lang="it-IT" sz="3600" dirty="0">
                <a:solidFill>
                  <a:schemeClr val="tx1"/>
                </a:solidFill>
                <a:latin typeface="Times New Roman" panose="02020603050405020304" pitchFamily="18" charset="0"/>
                <a:cs typeface="Times New Roman" panose="02020603050405020304" pitchFamily="18" charset="0"/>
              </a:rPr>
              <a:t>images</a:t>
            </a:r>
            <a:r>
              <a:rPr lang="en-US" sz="3600" dirty="0">
                <a:solidFill>
                  <a:schemeClr val="tx1"/>
                </a:solidFill>
                <a:latin typeface="Times New Roman" panose="02020603050405020304" pitchFamily="18" charset="0"/>
                <a:cs typeface="Times New Roman" panose="02020603050405020304" pitchFamily="18" charset="0"/>
              </a:rPr>
              <a:t>"</a:t>
            </a:r>
            <a:r>
              <a:rPr lang="it-IT" sz="3600" dirty="0">
                <a:solidFill>
                  <a:schemeClr val="tx1"/>
                </a:solidFill>
                <a:latin typeface="Times New Roman" panose="02020603050405020304" pitchFamily="18" charset="0"/>
                <a:cs typeface="Times New Roman" panose="02020603050405020304" pitchFamily="18" charset="0"/>
              </a:rPr>
              <a:t>)</a:t>
            </a:r>
          </a:p>
        </p:txBody>
      </p:sp>
      <p:pic>
        <p:nvPicPr>
          <p:cNvPr id="3" name="Immagine 2" descr="Immagine che contiene schermata, aria aperta&#10;&#10;Descrizione generata automaticamente">
            <a:extLst>
              <a:ext uri="{FF2B5EF4-FFF2-40B4-BE49-F238E27FC236}">
                <a16:creationId xmlns:a16="http://schemas.microsoft.com/office/drawing/2014/main" id="{4111556D-DE06-3911-1A60-FC0B10BA5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889195"/>
            <a:ext cx="3749047" cy="3849632"/>
          </a:xfrm>
          <a:prstGeom prst="rect">
            <a:avLst/>
          </a:prstGeom>
        </p:spPr>
      </p:pic>
      <p:sp>
        <p:nvSpPr>
          <p:cNvPr id="10" name="CasellaDiTesto 9">
            <a:extLst>
              <a:ext uri="{FF2B5EF4-FFF2-40B4-BE49-F238E27FC236}">
                <a16:creationId xmlns:a16="http://schemas.microsoft.com/office/drawing/2014/main" id="{88B32BF8-947C-D14E-35F8-1B58EF3DF72E}"/>
              </a:ext>
            </a:extLst>
          </p:cNvPr>
          <p:cNvSpPr txBox="1"/>
          <p:nvPr/>
        </p:nvSpPr>
        <p:spPr>
          <a:xfrm>
            <a:off x="6096000" y="2044296"/>
            <a:ext cx="4032504" cy="3539430"/>
          </a:xfrm>
          <a:prstGeom prst="rect">
            <a:avLst/>
          </a:prstGeom>
          <a:noFill/>
        </p:spPr>
        <p:txBody>
          <a:bodyPr wrap="square">
            <a:spAutoFit/>
          </a:bodyPr>
          <a:lstStyle/>
          <a:p>
            <a:r>
              <a:rPr lang="en-US" sz="1600" dirty="0"/>
              <a:t>"images": [</a:t>
            </a:r>
          </a:p>
          <a:p>
            <a:r>
              <a:rPr lang="en-US" sz="1600" dirty="0"/>
              <a:t>	{</a:t>
            </a:r>
          </a:p>
          <a:p>
            <a:r>
              <a:rPr lang="en-US" sz="1600" dirty="0"/>
              <a:t>	…</a:t>
            </a:r>
          </a:p>
          <a:p>
            <a:r>
              <a:rPr lang="en-US" sz="1600" dirty="0"/>
              <a:t>	},</a:t>
            </a:r>
          </a:p>
          <a:p>
            <a:r>
              <a:rPr lang="en-US" sz="1600" dirty="0"/>
              <a:t>	{</a:t>
            </a:r>
          </a:p>
          <a:p>
            <a:r>
              <a:rPr lang="en-US" sz="1600" dirty="0"/>
              <a:t>		"height": 700,</a:t>
            </a:r>
          </a:p>
          <a:p>
            <a:r>
              <a:rPr lang="en-US" sz="1600" dirty="0"/>
              <a:t>		"width": 700,</a:t>
            </a:r>
          </a:p>
          <a:p>
            <a:r>
              <a:rPr lang="en-US" sz="1600" dirty="0"/>
              <a:t>		"id": 176,</a:t>
            </a:r>
          </a:p>
          <a:p>
            <a:r>
              <a:rPr lang="en-US" sz="1600" dirty="0"/>
              <a:t>		"</a:t>
            </a:r>
            <a:r>
              <a:rPr lang="en-US" sz="1600" dirty="0" err="1"/>
              <a:t>file_name</a:t>
            </a:r>
            <a:r>
              <a:rPr lang="en-US" sz="1600" dirty="0"/>
              <a:t>": "09_2550.jpg“</a:t>
            </a:r>
          </a:p>
          <a:p>
            <a:r>
              <a:rPr lang="en-US" sz="1600" dirty="0"/>
              <a:t>	},</a:t>
            </a:r>
          </a:p>
          <a:p>
            <a:r>
              <a:rPr lang="en-US" sz="1600" dirty="0"/>
              <a:t>	{</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425495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C6C8B-D8E0-A4A2-15DB-83C9E84C6EBB}"/>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88B99133-12D6-D78D-DBC4-DE2AD6D76182}"/>
              </a:ext>
            </a:extLst>
          </p:cNvPr>
          <p:cNvSpPr>
            <a:spLocks noGrp="1"/>
          </p:cNvSpPr>
          <p:nvPr>
            <p:ph type="title"/>
          </p:nvPr>
        </p:nvSpPr>
        <p:spPr>
          <a:xfrm>
            <a:off x="1097279" y="286603"/>
            <a:ext cx="7999095" cy="1450757"/>
          </a:xfrm>
        </p:spPr>
        <p:txBody>
          <a:bodyPr>
            <a:normAutofit fontScale="90000"/>
          </a:bodyPr>
          <a:lstStyle/>
          <a:p>
            <a:r>
              <a:rPr lang="it-IT" sz="4000" b="1" dirty="0">
                <a:solidFill>
                  <a:schemeClr val="tx1"/>
                </a:solidFill>
                <a:latin typeface="Times New Roman" panose="02020603050405020304" pitchFamily="18" charset="0"/>
                <a:cs typeface="Times New Roman" panose="02020603050405020304" pitchFamily="18" charset="0"/>
              </a:rPr>
              <a:t>Task of the project and an </a:t>
            </a:r>
            <a:r>
              <a:rPr lang="it-IT" sz="4000" b="1" dirty="0" err="1">
                <a:solidFill>
                  <a:schemeClr val="tx1"/>
                </a:solidFill>
                <a:latin typeface="Times New Roman" panose="02020603050405020304" pitchFamily="18" charset="0"/>
                <a:cs typeface="Times New Roman" panose="02020603050405020304" pitchFamily="18" charset="0"/>
              </a:rPr>
              <a:t>overview</a:t>
            </a:r>
            <a:r>
              <a:rPr lang="it-IT" sz="4000" b="1" dirty="0">
                <a:solidFill>
                  <a:schemeClr val="tx1"/>
                </a:solidFill>
                <a:latin typeface="Times New Roman" panose="02020603050405020304" pitchFamily="18" charset="0"/>
                <a:cs typeface="Times New Roman" panose="02020603050405020304" pitchFamily="18" charset="0"/>
              </a:rPr>
              <a:t> on the dataset – </a:t>
            </a:r>
            <a:r>
              <a:rPr lang="it-IT" sz="4000" dirty="0">
                <a:solidFill>
                  <a:schemeClr val="tx1"/>
                </a:solidFill>
                <a:latin typeface="Times New Roman" panose="02020603050405020304" pitchFamily="18" charset="0"/>
                <a:cs typeface="Times New Roman" panose="02020603050405020304" pitchFamily="18" charset="0"/>
              </a:rPr>
              <a:t>Immagini e Annotazioni COCO (</a:t>
            </a:r>
            <a:r>
              <a:rPr lang="en-US" sz="4000" dirty="0">
                <a:solidFill>
                  <a:schemeClr val="tx1"/>
                </a:solidFill>
                <a:latin typeface="Times New Roman" panose="02020603050405020304" pitchFamily="18" charset="0"/>
                <a:cs typeface="Times New Roman" panose="02020603050405020304" pitchFamily="18" charset="0"/>
              </a:rPr>
              <a:t>"</a:t>
            </a:r>
            <a:r>
              <a:rPr lang="it-IT" sz="4000" dirty="0" err="1">
                <a:solidFill>
                  <a:schemeClr val="tx1"/>
                </a:solidFill>
                <a:latin typeface="Times New Roman" panose="02020603050405020304" pitchFamily="18" charset="0"/>
                <a:cs typeface="Times New Roman" panose="02020603050405020304" pitchFamily="18" charset="0"/>
              </a:rPr>
              <a:t>categories</a:t>
            </a:r>
            <a:r>
              <a:rPr lang="en-US" sz="4000" dirty="0">
                <a:solidFill>
                  <a:schemeClr val="tx1"/>
                </a:solidFill>
                <a:latin typeface="Times New Roman" panose="02020603050405020304" pitchFamily="18" charset="0"/>
                <a:cs typeface="Times New Roman" panose="02020603050405020304" pitchFamily="18" charset="0"/>
              </a:rPr>
              <a:t>"</a:t>
            </a:r>
            <a:r>
              <a:rPr lang="it-IT" sz="4000" dirty="0">
                <a:solidFill>
                  <a:schemeClr val="tx1"/>
                </a:solidFill>
                <a:latin typeface="Times New Roman" panose="02020603050405020304" pitchFamily="18" charset="0"/>
                <a:cs typeface="Times New Roman" panose="02020603050405020304" pitchFamily="18" charset="0"/>
              </a:rPr>
              <a:t>)</a:t>
            </a:r>
            <a:endParaRPr lang="it-IT" dirty="0">
              <a:solidFill>
                <a:schemeClr val="tx1"/>
              </a:solidFill>
              <a:latin typeface="Times New Roman" panose="02020603050405020304" pitchFamily="18" charset="0"/>
              <a:cs typeface="Times New Roman" panose="02020603050405020304" pitchFamily="18" charset="0"/>
            </a:endParaRPr>
          </a:p>
        </p:txBody>
      </p:sp>
      <p:pic>
        <p:nvPicPr>
          <p:cNvPr id="3" name="Immagine 2" descr="Immagine che contiene schermata, aria aperta&#10;&#10;Descrizione generata automaticamente">
            <a:extLst>
              <a:ext uri="{FF2B5EF4-FFF2-40B4-BE49-F238E27FC236}">
                <a16:creationId xmlns:a16="http://schemas.microsoft.com/office/drawing/2014/main" id="{591C18D5-BB03-804D-3220-0FA1581D9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889195"/>
            <a:ext cx="3749047" cy="3849632"/>
          </a:xfrm>
          <a:prstGeom prst="rect">
            <a:avLst/>
          </a:prstGeom>
        </p:spPr>
      </p:pic>
      <p:sp>
        <p:nvSpPr>
          <p:cNvPr id="9" name="CasellaDiTesto 8">
            <a:extLst>
              <a:ext uri="{FF2B5EF4-FFF2-40B4-BE49-F238E27FC236}">
                <a16:creationId xmlns:a16="http://schemas.microsoft.com/office/drawing/2014/main" id="{7BD9F690-3CAF-2024-278F-0397B59F7C27}"/>
              </a:ext>
            </a:extLst>
          </p:cNvPr>
          <p:cNvSpPr txBox="1"/>
          <p:nvPr/>
        </p:nvSpPr>
        <p:spPr>
          <a:xfrm>
            <a:off x="6096000" y="1889195"/>
            <a:ext cx="4032504" cy="4154984"/>
          </a:xfrm>
          <a:prstGeom prst="rect">
            <a:avLst/>
          </a:prstGeom>
          <a:noFill/>
        </p:spPr>
        <p:txBody>
          <a:bodyPr wrap="square">
            <a:spAutoFit/>
          </a:bodyPr>
          <a:lstStyle/>
          <a:p>
            <a:r>
              <a:rPr lang="en-US" sz="1200" dirty="0"/>
              <a:t>"categories": [</a:t>
            </a:r>
          </a:p>
          <a:p>
            <a:r>
              <a:rPr lang="en-US" sz="1200" dirty="0"/>
              <a:t>	{</a:t>
            </a:r>
          </a:p>
          <a:p>
            <a:r>
              <a:rPr lang="en-US" sz="1200" dirty="0"/>
              <a:t>		"</a:t>
            </a:r>
            <a:r>
              <a:rPr lang="en-US" sz="1200" dirty="0" err="1"/>
              <a:t>supercategory</a:t>
            </a:r>
            <a:r>
              <a:rPr lang="en-US" sz="1200" dirty="0"/>
              <a:t>": "cable",</a:t>
            </a:r>
          </a:p>
          <a:p>
            <a:r>
              <a:rPr lang="en-US" sz="1200" dirty="0"/>
              <a:t>		"id": 0,</a:t>
            </a:r>
          </a:p>
          <a:p>
            <a:r>
              <a:rPr lang="en-US" sz="1200" dirty="0"/>
              <a:t>		"name": "cable“</a:t>
            </a:r>
          </a:p>
          <a:p>
            <a:r>
              <a:rPr lang="en-US" sz="1200" dirty="0"/>
              <a:t>	},</a:t>
            </a:r>
          </a:p>
          <a:p>
            <a:r>
              <a:rPr lang="en-US" sz="1200" dirty="0"/>
              <a:t>	{</a:t>
            </a:r>
          </a:p>
          <a:p>
            <a:r>
              <a:rPr lang="en-US" sz="1200" dirty="0"/>
              <a:t>		"</a:t>
            </a:r>
            <a:r>
              <a:rPr lang="en-US" sz="1200" dirty="0" err="1"/>
              <a:t>supercategory</a:t>
            </a:r>
            <a:r>
              <a:rPr lang="en-US" sz="1200" dirty="0"/>
              <a:t>": "</a:t>
            </a:r>
            <a:r>
              <a:rPr lang="en-US" sz="1200" dirty="0" err="1"/>
              <a:t>tower_lattice</a:t>
            </a:r>
            <a:r>
              <a:rPr lang="en-US" sz="1200" dirty="0"/>
              <a:t>",</a:t>
            </a:r>
          </a:p>
          <a:p>
            <a:r>
              <a:rPr lang="en-US" sz="1200" dirty="0"/>
              <a:t>		"id": 1,</a:t>
            </a:r>
          </a:p>
          <a:p>
            <a:r>
              <a:rPr lang="en-US" sz="1200" dirty="0"/>
              <a:t>		"name": "</a:t>
            </a:r>
            <a:r>
              <a:rPr lang="en-US" sz="1200" dirty="0" err="1"/>
              <a:t>tower_lattice</a:t>
            </a:r>
            <a:r>
              <a:rPr lang="en-US" sz="1200" dirty="0"/>
              <a:t>“</a:t>
            </a:r>
          </a:p>
          <a:p>
            <a:r>
              <a:rPr lang="en-US" sz="1200" dirty="0"/>
              <a:t>	},</a:t>
            </a:r>
          </a:p>
          <a:p>
            <a:r>
              <a:rPr lang="en-US" sz="1200" dirty="0"/>
              <a:t>	{</a:t>
            </a:r>
          </a:p>
          <a:p>
            <a:r>
              <a:rPr lang="en-US" sz="1200" dirty="0"/>
              <a:t>		"</a:t>
            </a:r>
            <a:r>
              <a:rPr lang="en-US" sz="1200" dirty="0" err="1"/>
              <a:t>supercategory</a:t>
            </a:r>
            <a:r>
              <a:rPr lang="en-US" sz="1200" dirty="0"/>
              <a:t>": "</a:t>
            </a:r>
            <a:r>
              <a:rPr lang="en-US" sz="1200" dirty="0" err="1"/>
              <a:t>tower_tucohy</a:t>
            </a:r>
            <a:r>
              <a:rPr lang="en-US" sz="1200" dirty="0"/>
              <a:t>",</a:t>
            </a:r>
          </a:p>
          <a:p>
            <a:r>
              <a:rPr lang="en-US" sz="1200" dirty="0"/>
              <a:t>		"id": 2,</a:t>
            </a:r>
          </a:p>
          <a:p>
            <a:r>
              <a:rPr lang="en-US" sz="1200" dirty="0"/>
              <a:t>		"name": "</a:t>
            </a:r>
            <a:r>
              <a:rPr lang="en-US" sz="1200" dirty="0" err="1"/>
              <a:t>tower_tucohy</a:t>
            </a:r>
            <a:r>
              <a:rPr lang="en-US" sz="1200" dirty="0"/>
              <a:t>“</a:t>
            </a:r>
          </a:p>
          <a:p>
            <a:r>
              <a:rPr lang="en-US" sz="1200" dirty="0"/>
              <a:t>	},</a:t>
            </a:r>
          </a:p>
          <a:p>
            <a:r>
              <a:rPr lang="en-US" sz="1200" dirty="0"/>
              <a:t>	{</a:t>
            </a:r>
          </a:p>
          <a:p>
            <a:r>
              <a:rPr lang="en-US" sz="1200" dirty="0"/>
              <a:t>		"</a:t>
            </a:r>
            <a:r>
              <a:rPr lang="en-US" sz="1200" dirty="0" err="1"/>
              <a:t>supercategory</a:t>
            </a:r>
            <a:r>
              <a:rPr lang="en-US" sz="1200" dirty="0"/>
              <a:t>": "</a:t>
            </a:r>
            <a:r>
              <a:rPr lang="en-US" sz="1200" dirty="0" err="1"/>
              <a:t>tower_wooden</a:t>
            </a:r>
            <a:r>
              <a:rPr lang="en-US" sz="1200" dirty="0"/>
              <a:t>",</a:t>
            </a:r>
          </a:p>
          <a:p>
            <a:r>
              <a:rPr lang="en-US" sz="1200" dirty="0"/>
              <a:t>		"id": 3,</a:t>
            </a:r>
          </a:p>
          <a:p>
            <a:r>
              <a:rPr lang="en-US" sz="1200" dirty="0"/>
              <a:t>		"name": "</a:t>
            </a:r>
            <a:r>
              <a:rPr lang="en-US" sz="1200" dirty="0" err="1"/>
              <a:t>tower_wooden</a:t>
            </a:r>
            <a:r>
              <a:rPr lang="en-US" sz="1200" dirty="0"/>
              <a:t>“</a:t>
            </a:r>
          </a:p>
          <a:p>
            <a:r>
              <a:rPr lang="en-US" sz="1200" dirty="0"/>
              <a:t>	}</a:t>
            </a:r>
          </a:p>
          <a:p>
            <a:r>
              <a:rPr lang="en-US" sz="1200" dirty="0"/>
              <a:t>]</a:t>
            </a:r>
          </a:p>
        </p:txBody>
      </p:sp>
    </p:spTree>
    <p:extLst>
      <p:ext uri="{BB962C8B-B14F-4D97-AF65-F5344CB8AC3E}">
        <p14:creationId xmlns:p14="http://schemas.microsoft.com/office/powerpoint/2010/main" val="29659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D4071-254D-9664-BBFC-935C626A350C}"/>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D8A47E21-5BC5-E93C-61F7-38F2F9122C8D}"/>
              </a:ext>
            </a:extLst>
          </p:cNvPr>
          <p:cNvSpPr>
            <a:spLocks noGrp="1"/>
          </p:cNvSpPr>
          <p:nvPr>
            <p:ph type="title"/>
          </p:nvPr>
        </p:nvSpPr>
        <p:spPr>
          <a:xfrm>
            <a:off x="1097280" y="286603"/>
            <a:ext cx="7991856" cy="1450757"/>
          </a:xfrm>
        </p:spPr>
        <p:txBody>
          <a:bodyPr>
            <a:normAutofit fontScale="90000"/>
          </a:bodyPr>
          <a:lstStyle/>
          <a:p>
            <a:r>
              <a:rPr lang="it-IT" sz="4000" b="1" dirty="0">
                <a:solidFill>
                  <a:schemeClr val="tx1"/>
                </a:solidFill>
                <a:latin typeface="Times New Roman" panose="02020603050405020304" pitchFamily="18" charset="0"/>
                <a:cs typeface="Times New Roman" panose="02020603050405020304" pitchFamily="18" charset="0"/>
              </a:rPr>
              <a:t>Task of the project and an </a:t>
            </a:r>
            <a:r>
              <a:rPr lang="it-IT" sz="4000" b="1" dirty="0" err="1">
                <a:solidFill>
                  <a:schemeClr val="tx1"/>
                </a:solidFill>
                <a:latin typeface="Times New Roman" panose="02020603050405020304" pitchFamily="18" charset="0"/>
                <a:cs typeface="Times New Roman" panose="02020603050405020304" pitchFamily="18" charset="0"/>
              </a:rPr>
              <a:t>overview</a:t>
            </a:r>
            <a:r>
              <a:rPr lang="it-IT" sz="4000" b="1" dirty="0">
                <a:solidFill>
                  <a:schemeClr val="tx1"/>
                </a:solidFill>
                <a:latin typeface="Times New Roman" panose="02020603050405020304" pitchFamily="18" charset="0"/>
                <a:cs typeface="Times New Roman" panose="02020603050405020304" pitchFamily="18" charset="0"/>
              </a:rPr>
              <a:t> on the dataset – </a:t>
            </a:r>
            <a:r>
              <a:rPr lang="it-IT" sz="4000" dirty="0">
                <a:solidFill>
                  <a:schemeClr val="tx1"/>
                </a:solidFill>
                <a:latin typeface="Times New Roman" panose="02020603050405020304" pitchFamily="18" charset="0"/>
                <a:cs typeface="Times New Roman" panose="02020603050405020304" pitchFamily="18" charset="0"/>
              </a:rPr>
              <a:t>Immagini e Annotazioni COCO (</a:t>
            </a:r>
            <a:r>
              <a:rPr lang="en-US" sz="4000" dirty="0">
                <a:solidFill>
                  <a:schemeClr val="tx1"/>
                </a:solidFill>
                <a:latin typeface="Times New Roman" panose="02020603050405020304" pitchFamily="18" charset="0"/>
                <a:cs typeface="Times New Roman" panose="02020603050405020304" pitchFamily="18" charset="0"/>
              </a:rPr>
              <a:t>"</a:t>
            </a:r>
            <a:r>
              <a:rPr lang="it-IT" sz="4000" dirty="0" err="1">
                <a:solidFill>
                  <a:schemeClr val="tx1"/>
                </a:solidFill>
                <a:latin typeface="Times New Roman" panose="02020603050405020304" pitchFamily="18" charset="0"/>
                <a:cs typeface="Times New Roman" panose="02020603050405020304" pitchFamily="18" charset="0"/>
              </a:rPr>
              <a:t>annotations</a:t>
            </a:r>
            <a:r>
              <a:rPr lang="en-US" sz="4000" dirty="0">
                <a:solidFill>
                  <a:schemeClr val="tx1"/>
                </a:solidFill>
                <a:latin typeface="Times New Roman" panose="02020603050405020304" pitchFamily="18" charset="0"/>
                <a:cs typeface="Times New Roman" panose="02020603050405020304" pitchFamily="18" charset="0"/>
              </a:rPr>
              <a:t>"</a:t>
            </a:r>
            <a:r>
              <a:rPr lang="it-IT" sz="4000" dirty="0">
                <a:solidFill>
                  <a:schemeClr val="tx1"/>
                </a:solidFill>
                <a:latin typeface="Times New Roman" panose="02020603050405020304" pitchFamily="18" charset="0"/>
                <a:cs typeface="Times New Roman" panose="02020603050405020304" pitchFamily="18" charset="0"/>
              </a:rPr>
              <a:t>)</a:t>
            </a:r>
            <a:endParaRPr lang="it-IT" dirty="0">
              <a:solidFill>
                <a:schemeClr val="tx1"/>
              </a:solidFill>
              <a:latin typeface="Times New Roman" panose="02020603050405020304" pitchFamily="18" charset="0"/>
              <a:cs typeface="Times New Roman" panose="02020603050405020304" pitchFamily="18" charset="0"/>
            </a:endParaRPr>
          </a:p>
        </p:txBody>
      </p:sp>
      <p:pic>
        <p:nvPicPr>
          <p:cNvPr id="3" name="Immagine 2" descr="Immagine che contiene schermata, aria aperta&#10;&#10;Descrizione generata automaticamente">
            <a:extLst>
              <a:ext uri="{FF2B5EF4-FFF2-40B4-BE49-F238E27FC236}">
                <a16:creationId xmlns:a16="http://schemas.microsoft.com/office/drawing/2014/main" id="{A671505B-5D18-8210-DE92-E394934CF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889195"/>
            <a:ext cx="3749047" cy="3849632"/>
          </a:xfrm>
          <a:prstGeom prst="rect">
            <a:avLst/>
          </a:prstGeom>
        </p:spPr>
      </p:pic>
      <p:sp>
        <p:nvSpPr>
          <p:cNvPr id="9" name="CasellaDiTesto 8">
            <a:extLst>
              <a:ext uri="{FF2B5EF4-FFF2-40B4-BE49-F238E27FC236}">
                <a16:creationId xmlns:a16="http://schemas.microsoft.com/office/drawing/2014/main" id="{05A1EC94-AE11-B72F-A68C-C613E22847D0}"/>
              </a:ext>
            </a:extLst>
          </p:cNvPr>
          <p:cNvSpPr txBox="1"/>
          <p:nvPr/>
        </p:nvSpPr>
        <p:spPr>
          <a:xfrm>
            <a:off x="6096000" y="1700784"/>
            <a:ext cx="4032504" cy="4724370"/>
          </a:xfrm>
          <a:prstGeom prst="rect">
            <a:avLst/>
          </a:prstGeom>
          <a:noFill/>
        </p:spPr>
        <p:txBody>
          <a:bodyPr wrap="square">
            <a:spAutoFit/>
          </a:bodyPr>
          <a:lstStyle/>
          <a:p>
            <a:r>
              <a:rPr lang="en-US" sz="700" dirty="0"/>
              <a:t>"annotations": [</a:t>
            </a:r>
          </a:p>
          <a:p>
            <a:r>
              <a:rPr lang="en-US" sz="700" dirty="0"/>
              <a:t>	{</a:t>
            </a:r>
          </a:p>
          <a:p>
            <a:r>
              <a:rPr lang="en-US" sz="700" dirty="0"/>
              <a:t>	…</a:t>
            </a:r>
          </a:p>
          <a:p>
            <a:r>
              <a:rPr lang="en-US" sz="700" dirty="0"/>
              <a:t>	},</a:t>
            </a:r>
          </a:p>
          <a:p>
            <a:r>
              <a:rPr lang="en-US" sz="700" dirty="0"/>
              <a:t>	{</a:t>
            </a:r>
          </a:p>
          <a:p>
            <a:r>
              <a:rPr lang="en-US" sz="700" dirty="0"/>
              <a:t>		"segmentation": [</a:t>
            </a:r>
          </a:p>
          <a:p>
            <a:r>
              <a:rPr lang="en-US" sz="700" dirty="0"/>
              <a:t>			[</a:t>
            </a:r>
          </a:p>
          <a:p>
            <a:r>
              <a:rPr lang="en-US" sz="700" dirty="0"/>
              <a:t>				414.75911458333337,</a:t>
            </a:r>
          </a:p>
          <a:p>
            <a:r>
              <a:rPr lang="en-US" sz="700" dirty="0"/>
              <a:t>				154.66435185185185,</a:t>
            </a:r>
          </a:p>
          <a:p>
            <a:r>
              <a:rPr lang="en-US" sz="700" dirty="0"/>
              <a:t>				417.0377604166667, 						161.75347222222223,</a:t>
            </a:r>
          </a:p>
          <a:p>
            <a:r>
              <a:rPr lang="en-US" sz="700" dirty="0"/>
              <a:t>				445.5128205128205,</a:t>
            </a:r>
          </a:p>
          <a:p>
            <a:r>
              <a:rPr lang="en-US" sz="700" dirty="0"/>
              <a:t>				0.3561253561253561,</a:t>
            </a:r>
          </a:p>
          <a:p>
            <a:r>
              <a:rPr lang="en-US" sz="700" dirty="0"/>
              <a:t>				444.51121794871796,</a:t>
            </a:r>
          </a:p>
          <a:p>
            <a:r>
              <a:rPr lang="en-US" sz="700" dirty="0"/>
              <a:t>				0.0</a:t>
            </a:r>
          </a:p>
          <a:p>
            <a:r>
              <a:rPr lang="en-US" sz="700" dirty="0"/>
              <a:t>			]</a:t>
            </a:r>
          </a:p>
          <a:p>
            <a:r>
              <a:rPr lang="en-US" sz="700" dirty="0"/>
              <a:t>		],</a:t>
            </a:r>
          </a:p>
          <a:p>
            <a:r>
              <a:rPr lang="en-US" sz="700" dirty="0"/>
              <a:t>		"</a:t>
            </a:r>
            <a:r>
              <a:rPr lang="en-US" sz="700" dirty="0" err="1"/>
              <a:t>iscrowd</a:t>
            </a:r>
            <a:r>
              <a:rPr lang="en-US" sz="700" dirty="0"/>
              <a:t>": 0,</a:t>
            </a:r>
          </a:p>
          <a:p>
            <a:r>
              <a:rPr lang="en-US" sz="700" dirty="0"/>
              <a:t>		"area": 367.5691051596077,</a:t>
            </a:r>
          </a:p>
          <a:p>
            <a:r>
              <a:rPr lang="en-US" sz="700" dirty="0"/>
              <a:t>		"</a:t>
            </a:r>
            <a:r>
              <a:rPr lang="en-US" sz="700" dirty="0" err="1"/>
              <a:t>image_id</a:t>
            </a:r>
            <a:r>
              <a:rPr lang="en-US" sz="700" dirty="0"/>
              <a:t>": 176,</a:t>
            </a:r>
          </a:p>
          <a:p>
            <a:r>
              <a:rPr lang="en-US" sz="700" dirty="0"/>
              <a:t>		"</a:t>
            </a:r>
            <a:r>
              <a:rPr lang="en-US" sz="700" dirty="0" err="1"/>
              <a:t>bbox</a:t>
            </a:r>
            <a:r>
              <a:rPr lang="en-US" sz="700" dirty="0"/>
              <a:t>": [</a:t>
            </a:r>
          </a:p>
          <a:p>
            <a:r>
              <a:rPr lang="en-US" sz="700" dirty="0"/>
              <a:t>			414.0,</a:t>
            </a:r>
          </a:p>
          <a:p>
            <a:r>
              <a:rPr lang="en-US" sz="700" dirty="0"/>
              <a:t>			0.0,</a:t>
            </a:r>
          </a:p>
          <a:p>
            <a:r>
              <a:rPr lang="en-US" sz="700" dirty="0"/>
              <a:t>			31.0,</a:t>
            </a:r>
          </a:p>
          <a:p>
            <a:r>
              <a:rPr lang="en-US" sz="700" dirty="0"/>
              <a:t>			161.0</a:t>
            </a:r>
          </a:p>
          <a:p>
            <a:r>
              <a:rPr lang="en-US" sz="700" dirty="0"/>
              <a:t>		],</a:t>
            </a:r>
          </a:p>
          <a:p>
            <a:r>
              <a:rPr lang="en-US" sz="700" dirty="0"/>
              <a:t>		"</a:t>
            </a:r>
            <a:r>
              <a:rPr lang="en-US" sz="700" dirty="0" err="1"/>
              <a:t>category_id</a:t>
            </a:r>
            <a:r>
              <a:rPr lang="en-US" sz="700" dirty="0"/>
              <a:t>": 0,</a:t>
            </a:r>
          </a:p>
          <a:p>
            <a:r>
              <a:rPr lang="en-US" sz="700" dirty="0"/>
              <a:t>		"id": 1665</a:t>
            </a:r>
          </a:p>
          <a:p>
            <a:r>
              <a:rPr lang="en-US" sz="700" dirty="0"/>
              <a:t>	},</a:t>
            </a:r>
          </a:p>
          <a:p>
            <a:r>
              <a:rPr lang="en-US" sz="700" dirty="0"/>
              <a:t>        	{</a:t>
            </a:r>
          </a:p>
          <a:p>
            <a:r>
              <a:rPr lang="en-US" sz="700" dirty="0"/>
              <a:t>	…</a:t>
            </a:r>
          </a:p>
          <a:p>
            <a:r>
              <a:rPr lang="en-US" sz="700" dirty="0"/>
              <a:t>	"</a:t>
            </a:r>
            <a:r>
              <a:rPr lang="en-US" sz="700" dirty="0" err="1"/>
              <a:t>image_id</a:t>
            </a:r>
            <a:r>
              <a:rPr lang="en-US" sz="700" dirty="0"/>
              <a:t>": 176,</a:t>
            </a:r>
          </a:p>
          <a:p>
            <a:r>
              <a:rPr lang="en-US" sz="700" dirty="0"/>
              <a:t>	…</a:t>
            </a:r>
          </a:p>
          <a:p>
            <a:r>
              <a:rPr lang="en-US" sz="700" dirty="0"/>
              <a:t>	},</a:t>
            </a:r>
          </a:p>
          <a:p>
            <a:r>
              <a:rPr lang="en-US" sz="700" dirty="0"/>
              <a:t>	{</a:t>
            </a:r>
          </a:p>
          <a:p>
            <a:r>
              <a:rPr lang="en-US" sz="700" dirty="0"/>
              <a:t>	…</a:t>
            </a:r>
          </a:p>
          <a:p>
            <a:r>
              <a:rPr lang="en-US" sz="700" dirty="0"/>
              <a:t>	"</a:t>
            </a:r>
            <a:r>
              <a:rPr lang="en-US" sz="700" dirty="0" err="1"/>
              <a:t>image_id</a:t>
            </a:r>
            <a:r>
              <a:rPr lang="en-US" sz="700" dirty="0"/>
              <a:t>": 177,</a:t>
            </a:r>
          </a:p>
          <a:p>
            <a:r>
              <a:rPr lang="en-US" sz="700" dirty="0"/>
              <a:t>	…</a:t>
            </a:r>
          </a:p>
          <a:p>
            <a:r>
              <a:rPr lang="en-US" sz="700" dirty="0"/>
              <a:t>	},</a:t>
            </a:r>
          </a:p>
          <a:p>
            <a:r>
              <a:rPr lang="en-US" sz="700" dirty="0"/>
              <a:t>	{</a:t>
            </a:r>
          </a:p>
          <a:p>
            <a:r>
              <a:rPr lang="en-US" sz="700" dirty="0"/>
              <a:t>	…</a:t>
            </a:r>
          </a:p>
          <a:p>
            <a:r>
              <a:rPr lang="en-US" sz="700" dirty="0"/>
              <a:t>	}</a:t>
            </a:r>
          </a:p>
          <a:p>
            <a:r>
              <a:rPr lang="en-US" sz="700" dirty="0"/>
              <a:t>]</a:t>
            </a:r>
          </a:p>
        </p:txBody>
      </p:sp>
    </p:spTree>
    <p:extLst>
      <p:ext uri="{BB962C8B-B14F-4D97-AF65-F5344CB8AC3E}">
        <p14:creationId xmlns:p14="http://schemas.microsoft.com/office/powerpoint/2010/main" val="2291662927"/>
      </p:ext>
    </p:extLst>
  </p:cSld>
  <p:clrMapOvr>
    <a:masterClrMapping/>
  </p:clrMapOvr>
</p:sld>
</file>

<file path=ppt/theme/theme1.xml><?xml version="1.0" encoding="utf-8"?>
<a:theme xmlns:a="http://schemas.openxmlformats.org/drawingml/2006/main" name="Retrospettivo">
  <a:themeElements>
    <a:clrScheme name="Personalizzato 4">
      <a:dk1>
        <a:sysClr val="windowText" lastClr="000000"/>
      </a:dk1>
      <a:lt1>
        <a:sysClr val="window" lastClr="FFFFFF"/>
      </a:lt1>
      <a:dk2>
        <a:srgbClr val="696464"/>
      </a:dk2>
      <a:lt2>
        <a:srgbClr val="E9E5DC"/>
      </a:lt2>
      <a:accent1>
        <a:srgbClr val="DA5545"/>
      </a:accent1>
      <a:accent2>
        <a:srgbClr val="742117"/>
      </a:accent2>
      <a:accent3>
        <a:srgbClr val="A28E6A"/>
      </a:accent3>
      <a:accent4>
        <a:srgbClr val="956251"/>
      </a:accent4>
      <a:accent5>
        <a:srgbClr val="918485"/>
      </a:accent5>
      <a:accent6>
        <a:srgbClr val="855D5D"/>
      </a:accent6>
      <a:hlink>
        <a:srgbClr val="CC9900"/>
      </a:hlink>
      <a:folHlink>
        <a:srgbClr val="96A9A9"/>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1385</TotalTime>
  <Words>7500</Words>
  <Application>Microsoft Office PowerPoint</Application>
  <PresentationFormat>Widescreen</PresentationFormat>
  <Paragraphs>639</Paragraphs>
  <Slides>58</Slides>
  <Notes>2</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58</vt:i4>
      </vt:variant>
    </vt:vector>
  </HeadingPairs>
  <TitlesOfParts>
    <vt:vector size="69" baseType="lpstr">
      <vt:lpstr>Arial</vt:lpstr>
      <vt:lpstr>Arial Unicode MS</vt:lpstr>
      <vt:lpstr>Calibri</vt:lpstr>
      <vt:lpstr>Calibri Light</vt:lpstr>
      <vt:lpstr>Cambria Math</vt:lpstr>
      <vt:lpstr>Consolas</vt:lpstr>
      <vt:lpstr>Courier New</vt:lpstr>
      <vt:lpstr>Times New Roman</vt:lpstr>
      <vt:lpstr>Wingdings</vt:lpstr>
      <vt:lpstr>Retrospettivo</vt:lpstr>
      <vt:lpstr>Personalizza struttura</vt:lpstr>
      <vt:lpstr>Presentazione standard di PowerPoint</vt:lpstr>
      <vt:lpstr>Table of contents</vt:lpstr>
      <vt:lpstr>Task of the project and an overview on the dataset</vt:lpstr>
      <vt:lpstr>Task of the project and an overview on the dataset</vt:lpstr>
      <vt:lpstr>Task of the project and an overview on the dataset - Immagini</vt:lpstr>
      <vt:lpstr>Task of the project and an overview on the dataset - Immagini</vt:lpstr>
      <vt:lpstr>Task of the project and an overview on the dataset – Immagini e Annotazioni COCO ("images")</vt:lpstr>
      <vt:lpstr>Task of the project and an overview on the dataset – Immagini e Annotazioni COCO ("categories")</vt:lpstr>
      <vt:lpstr>Task of the project and an overview on the dataset – Immagini e Annotazioni COCO ("annotations")</vt:lpstr>
      <vt:lpstr>Transforms and data augmentation</vt:lpstr>
      <vt:lpstr>Transforms and data augmentation – Albumentations </vt:lpstr>
      <vt:lpstr>Transforms and data augmentation – Compose </vt:lpstr>
      <vt:lpstr>Transforms and data augmentation – VerticalFlip </vt:lpstr>
      <vt:lpstr>Transforms and data augmentation – HorizontalFlip </vt:lpstr>
      <vt:lpstr>Transforms and data augmentation – RandomBrightnessContrast </vt:lpstr>
      <vt:lpstr>Transforms and data augmentation – RGBShift </vt:lpstr>
      <vt:lpstr>Transforms and data augmentation – Blur </vt:lpstr>
      <vt:lpstr>Transforms and data augmentation – A.BboxParams </vt:lpstr>
      <vt:lpstr>Transforms and data augmentation – Visualization </vt:lpstr>
      <vt:lpstr>TTPLA Detector using Mask RCNN from Detectron2 </vt:lpstr>
      <vt:lpstr>TTPLA Detector using Mask RCNN from Detectron2 – da R-CNN a Mask R-CNN</vt:lpstr>
      <vt:lpstr>TTPLA Detector using Mask RCNN from Detectron2 - Mask R-CNN</vt:lpstr>
      <vt:lpstr>TTPLA Detector using Mask RCNN from Detectron2 - Mask R-CNN</vt:lpstr>
      <vt:lpstr>TTPLA Detector using Mask RCNN from Detectron2 - Mask R-CNN</vt:lpstr>
      <vt:lpstr>TTPLA Detector using Mask RCNN from Detectron2 - Backbone ResNeXt-101-32x8d</vt:lpstr>
      <vt:lpstr>TTPLA Detector using Mask RCNN from Detectron2 - Feature Pyramid Network (FPN)</vt:lpstr>
      <vt:lpstr>TTPLA Detector using Mask RCNN from Detectron2 - Mask R-CNN</vt:lpstr>
      <vt:lpstr>TTPLA Detector using Mask RCNN from Detectron2 - Mask R-CNN</vt:lpstr>
      <vt:lpstr>TTPLA Detector using Mask RCNN from Detectron2 - Mask R-CNN</vt:lpstr>
      <vt:lpstr>TTPLA Detector using Mask RCNN from Detectron2 - Mask R-CNN</vt:lpstr>
      <vt:lpstr>Model training - Configuration</vt:lpstr>
      <vt:lpstr>Model training - Configuration</vt:lpstr>
      <vt:lpstr>Model training - Configuration</vt:lpstr>
      <vt:lpstr>Model training - Configuration</vt:lpstr>
      <vt:lpstr>Model training - Configuration</vt:lpstr>
      <vt:lpstr>Model training - Configuration</vt:lpstr>
      <vt:lpstr>Model training - Configuration</vt:lpstr>
      <vt:lpstr>Model training - Configuration</vt:lpstr>
      <vt:lpstr>Model training - Configuration</vt:lpstr>
      <vt:lpstr>Model training - Configuration</vt:lpstr>
      <vt:lpstr>Model training - Configuration</vt:lpstr>
      <vt:lpstr>Model training - Configuration</vt:lpstr>
      <vt:lpstr>Model training - Configuration</vt:lpstr>
      <vt:lpstr>Model training</vt:lpstr>
      <vt:lpstr>Model training - Accuracy </vt:lpstr>
      <vt:lpstr>Model training - Loss </vt:lpstr>
      <vt:lpstr>Model training – False Negative/Positive </vt:lpstr>
      <vt:lpstr>Model testing</vt:lpstr>
      <vt:lpstr>Model testing – Intersection Over Union</vt:lpstr>
      <vt:lpstr>Model testing – Average Precision</vt:lpstr>
      <vt:lpstr>Model testing – Average Recall</vt:lpstr>
      <vt:lpstr>Model testing – Bounding Boxes Average Precision and Recall</vt:lpstr>
      <vt:lpstr>Model testing – Masks Average Precision and Recall</vt:lpstr>
      <vt:lpstr>Model testing – Visualization</vt:lpstr>
      <vt:lpstr>Model testing – Visualization</vt:lpstr>
      <vt:lpstr>Model testing – Visualization</vt:lpstr>
      <vt:lpstr>Model testing – Visualization</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GIORGIO UBBRIACO</dc:creator>
  <cp:lastModifiedBy>GIORGIO UBBRIACO</cp:lastModifiedBy>
  <cp:revision>7</cp:revision>
  <cp:lastPrinted>2022-11-28T08:56:24Z</cp:lastPrinted>
  <dcterms:created xsi:type="dcterms:W3CDTF">2022-11-23T21:58:37Z</dcterms:created>
  <dcterms:modified xsi:type="dcterms:W3CDTF">2024-11-02T18:47:13Z</dcterms:modified>
</cp:coreProperties>
</file>